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22" r:id="rId3"/>
    <p:sldId id="259" r:id="rId4"/>
    <p:sldId id="261" r:id="rId5"/>
    <p:sldId id="266" r:id="rId6"/>
    <p:sldId id="268" r:id="rId7"/>
    <p:sldId id="267" r:id="rId8"/>
    <p:sldId id="271" r:id="rId9"/>
    <p:sldId id="272" r:id="rId10"/>
    <p:sldId id="263" r:id="rId11"/>
    <p:sldId id="316" r:id="rId12"/>
    <p:sldId id="274" r:id="rId13"/>
    <p:sldId id="273" r:id="rId14"/>
    <p:sldId id="262" r:id="rId15"/>
    <p:sldId id="296" r:id="rId16"/>
    <p:sldId id="298" r:id="rId17"/>
    <p:sldId id="311" r:id="rId18"/>
    <p:sldId id="270" r:id="rId19"/>
    <p:sldId id="299" r:id="rId20"/>
    <p:sldId id="300" r:id="rId21"/>
    <p:sldId id="301" r:id="rId22"/>
    <p:sldId id="303" r:id="rId23"/>
    <p:sldId id="302" r:id="rId24"/>
    <p:sldId id="295" r:id="rId25"/>
    <p:sldId id="289" r:id="rId26"/>
    <p:sldId id="291" r:id="rId27"/>
    <p:sldId id="290" r:id="rId28"/>
    <p:sldId id="293" r:id="rId29"/>
    <p:sldId id="292" r:id="rId30"/>
    <p:sldId id="294" r:id="rId31"/>
    <p:sldId id="269" r:id="rId32"/>
    <p:sldId id="304" r:id="rId33"/>
    <p:sldId id="305" r:id="rId34"/>
    <p:sldId id="306" r:id="rId35"/>
    <p:sldId id="307" r:id="rId36"/>
    <p:sldId id="312" r:id="rId37"/>
    <p:sldId id="308" r:id="rId38"/>
    <p:sldId id="323" r:id="rId39"/>
    <p:sldId id="264" r:id="rId40"/>
    <p:sldId id="265" r:id="rId41"/>
    <p:sldId id="309" r:id="rId42"/>
    <p:sldId id="314" r:id="rId43"/>
    <p:sldId id="284" r:id="rId44"/>
    <p:sldId id="315" r:id="rId45"/>
    <p:sldId id="286" r:id="rId46"/>
    <p:sldId id="287" r:id="rId47"/>
    <p:sldId id="288" r:id="rId48"/>
    <p:sldId id="26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C"/>
    <a:srgbClr val="0062AF"/>
    <a:srgbClr val="0069B8"/>
    <a:srgbClr val="0086EA"/>
    <a:srgbClr val="002645"/>
    <a:srgbClr val="164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857" y="72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1B54DBA6-8657-495C-82E8-EE3FE1D9C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7DD7DB-A78E-422F-8A3A-59DDAACB4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191D-13F9-4714-8611-F5F5FFA028C7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40256A-95AB-4FDC-8CBA-8D9C5E7F9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F746DB-DCFA-456E-B74D-E154766872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39D1-60AD-4C32-97BC-2A15D9EE2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D9A9-39FB-4D84-A315-49F345947B12}" type="datetimeFigureOut">
              <a:rPr lang="hu-HU" smtClean="0"/>
              <a:t>2019. 11. 05.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D01B-AFC9-43E5-876E-41F0B175D1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7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78A99C-D949-48F5-8A37-815B619F6E15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717B2-A99B-4D39-89BB-53A489DEDB97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Cím</a:t>
            </a:r>
            <a:r>
              <a:rPr lang="en-US" dirty="0"/>
              <a:t> </a:t>
            </a:r>
            <a:r>
              <a:rPr lang="en-US" dirty="0" err="1"/>
              <a:t>mintájának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39F9DE-4EBD-4B46-A6E7-F1F4E777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56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02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14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3062E5-22BE-4500-8D6F-DB21365535B3}"/>
              </a:ext>
            </a:extLst>
          </p:cNvPr>
          <p:cNvSpPr/>
          <p:nvPr userDrawn="1"/>
        </p:nvSpPr>
        <p:spPr>
          <a:xfrm>
            <a:off x="0" y="-1"/>
            <a:ext cx="9144000" cy="869945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AF223-CE1C-4956-8850-7498AB96EA1C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Garamond" panose="020204040303010108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540" y="109614"/>
            <a:ext cx="8705088" cy="648755"/>
          </a:xfrm>
        </p:spPr>
        <p:txBody>
          <a:bodyPr anchor="ctr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 anchor="b"/>
          <a:lstStyle>
            <a:lvl1pPr>
              <a:defRPr sz="1200" b="1" cap="small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 anchor="b"/>
          <a:lstStyle>
            <a:lvl1pPr>
              <a:defRPr sz="1200" b="1" u="none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2352A52-9C30-4AA2-BB34-72D80F0F0EE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Line 43" hidden="1"/>
          <p:cNvSpPr>
            <a:spLocks noChangeShapeType="1"/>
          </p:cNvSpPr>
          <p:nvPr userDrawn="1"/>
        </p:nvSpPr>
        <p:spPr bwMode="auto">
          <a:xfrm>
            <a:off x="214540" y="844095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n w="38100">
                <a:solidFill>
                  <a:schemeClr val="tx1"/>
                </a:solidFill>
              </a:ln>
              <a:latin typeface="Helvetica" pitchFamily="-112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6278029"/>
            <a:ext cx="410156" cy="503609"/>
          </a:xfrm>
          <a:prstGeom prst="rect">
            <a:avLst/>
          </a:prstGeom>
        </p:spPr>
      </p:pic>
      <p:sp>
        <p:nvSpPr>
          <p:cNvPr id="11" name="Line 43" hidden="1"/>
          <p:cNvSpPr>
            <a:spLocks noChangeShapeType="1"/>
          </p:cNvSpPr>
          <p:nvPr userDrawn="1"/>
        </p:nvSpPr>
        <p:spPr bwMode="auto">
          <a:xfrm>
            <a:off x="219456" y="6244770"/>
            <a:ext cx="8705088" cy="0"/>
          </a:xfrm>
          <a:prstGeom prst="line">
            <a:avLst/>
          </a:prstGeom>
          <a:noFill/>
          <a:ln w="38100">
            <a:solidFill>
              <a:srgbClr val="164592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40" y="937758"/>
            <a:ext cx="8705088" cy="5162843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71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>
            <a:extLst>
              <a:ext uri="{FF2B5EF4-FFF2-40B4-BE49-F238E27FC236}">
                <a16:creationId xmlns:a16="http://schemas.microsoft.com/office/drawing/2014/main" id="{8FE1A979-CB8E-490C-AA07-DDFE50069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350" r="24298" b="44411"/>
          <a:stretch/>
        </p:blipFill>
        <p:spPr>
          <a:xfrm>
            <a:off x="1438275" y="479611"/>
            <a:ext cx="6267450" cy="5898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B490D-9B02-42CD-8CFA-42C6AD5CA63C}"/>
              </a:ext>
            </a:extLst>
          </p:cNvPr>
          <p:cNvSpPr/>
          <p:nvPr userDrawn="1"/>
        </p:nvSpPr>
        <p:spPr>
          <a:xfrm>
            <a:off x="0" y="1287462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4E2F-F98C-488D-83C5-AF687F0CA054}"/>
              </a:ext>
            </a:extLst>
          </p:cNvPr>
          <p:cNvSpPr/>
          <p:nvPr userDrawn="1"/>
        </p:nvSpPr>
        <p:spPr>
          <a:xfrm>
            <a:off x="-1" y="1287461"/>
            <a:ext cx="9143999" cy="1655763"/>
          </a:xfrm>
          <a:prstGeom prst="rect">
            <a:avLst/>
          </a:prstGeom>
          <a:solidFill>
            <a:srgbClr val="0062A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"/>
          <p:cNvSpPr>
            <a:spLocks noGrp="1"/>
          </p:cNvSpPr>
          <p:nvPr>
            <p:ph type="ctrTitle" hasCustomPrompt="1"/>
          </p:nvPr>
        </p:nvSpPr>
        <p:spPr>
          <a:xfrm>
            <a:off x="2" y="1379537"/>
            <a:ext cx="9143998" cy="1477963"/>
          </a:xfrm>
        </p:spPr>
        <p:txBody>
          <a:bodyPr anchor="ctr"/>
          <a:lstStyle>
            <a:lvl1pPr algn="ctr">
              <a:defRPr lang="en-US" sz="43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Elköszönés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1"/>
            <a:ext cx="6857999" cy="43637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Előadó</a:t>
            </a:r>
            <a:r>
              <a:rPr lang="en-US" dirty="0"/>
              <a:t> </a:t>
            </a:r>
            <a:r>
              <a:rPr lang="en-US" dirty="0" err="1"/>
              <a:t>nevének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122553"/>
            <a:ext cx="6857999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MIKRO Labor D411</a:t>
            </a:r>
            <a:endParaRPr lang="hu-HU" dirty="0"/>
          </a:p>
        </p:txBody>
      </p:sp>
      <p:sp>
        <p:nvSpPr>
          <p:cNvPr id="11" name="Alcím 2" hidden="1">
            <a:extLst>
              <a:ext uri="{FF2B5EF4-FFF2-40B4-BE49-F238E27FC236}">
                <a16:creationId xmlns:a16="http://schemas.microsoft.com/office/drawing/2014/main" id="{CE33B87B-470C-4A56-8A94-FF5F22F7CE55}"/>
              </a:ext>
            </a:extLst>
          </p:cNvPr>
          <p:cNvSpPr txBox="1">
            <a:spLocks/>
          </p:cNvSpPr>
          <p:nvPr userDrawn="1"/>
        </p:nvSpPr>
        <p:spPr>
          <a:xfrm>
            <a:off x="214762" y="4438650"/>
            <a:ext cx="8695426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1 </a:t>
            </a:r>
            <a:r>
              <a:rPr lang="en-US" sz="2000" dirty="0"/>
              <a:t>Department of Mechatronics, Optics and Mechanical Engineering Informatics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2 </a:t>
            </a:r>
            <a:r>
              <a:rPr lang="en-US" sz="2000" dirty="0"/>
              <a:t>Department of Mechanical Engineering and Centre for Intelligent Machines,</a:t>
            </a:r>
            <a:br>
              <a:rPr lang="en-US" sz="2000" dirty="0"/>
            </a:br>
            <a:r>
              <a:rPr lang="en-US" sz="2000" dirty="0"/>
              <a:t>McGill University, Montréal, Québec, Canada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aseline="30000" dirty="0"/>
              <a:t>3 </a:t>
            </a:r>
            <a:r>
              <a:rPr lang="en-US" sz="2000" dirty="0"/>
              <a:t>Department of Applied Mechanics</a:t>
            </a:r>
            <a:br>
              <a:rPr lang="en-US" sz="2000" dirty="0"/>
            </a:br>
            <a:r>
              <a:rPr lang="en-US" sz="2000" dirty="0"/>
              <a:t>Budapest University of Technology and Economics, Budapest, Hungary</a:t>
            </a:r>
          </a:p>
        </p:txBody>
      </p:sp>
    </p:spTree>
    <p:extLst>
      <p:ext uri="{BB962C8B-B14F-4D97-AF65-F5344CB8AC3E}">
        <p14:creationId xmlns:p14="http://schemas.microsoft.com/office/powerpoint/2010/main" val="122702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67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39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27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2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MIKRO Labor D411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057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95" y="6356351"/>
            <a:ext cx="3435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Hallgatói Tájékoztató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2A52-9C30-4AA2-BB34-72D80F0F0E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640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5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agybalazs@mogi.bme.hu" TargetMode="External"/><Relationship Id="rId2" Type="http://schemas.openxmlformats.org/officeDocument/2006/relationships/hyperlink" Target="mailto:botzheim@mogi.bme.h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atabara@gyongyossy.hu" TargetMode="External"/><Relationship Id="rId4" Type="http://schemas.openxmlformats.org/officeDocument/2006/relationships/hyperlink" Target="mailto:domonkos@mogi.bme.h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11.png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5784-7648-4DA4-84F8-243636DD2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MIKRO labor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67C065-C934-4ACD-B373-6BABAB6C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314700"/>
            <a:ext cx="6857999" cy="23894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r>
              <a:rPr lang="hu-HU" dirty="0"/>
              <a:t>Nagy Balázs</a:t>
            </a:r>
          </a:p>
          <a:p>
            <a:r>
              <a:rPr lang="hu-HU" dirty="0"/>
              <a:t>Domonkos Márk</a:t>
            </a:r>
          </a:p>
          <a:p>
            <a:r>
              <a:rPr lang="hu-HU" dirty="0"/>
              <a:t>Gyöngyössy Natabara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D7406-C573-44A0-A456-A3503931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r>
              <a:rPr lang="hu-HU" dirty="0"/>
              <a:t>, HRI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1F12D2-39A3-4AF1-BBE4-D577087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7F9026-0EFB-4D4C-964C-61DE598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191D0-F33C-43BE-84F0-2D37C6C6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9153B1-826B-4A74-862F-AD5364CB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39" y="937758"/>
            <a:ext cx="7631883" cy="5162843"/>
          </a:xfrm>
        </p:spPr>
        <p:txBody>
          <a:bodyPr/>
          <a:lstStyle/>
          <a:p>
            <a:r>
              <a:rPr lang="hu-HU" dirty="0"/>
              <a:t>A fejlesztés lényege a robot-ember kapcsolat vizsgálata. Ezen belül is a robot viselkedésre koncentrálva.</a:t>
            </a:r>
          </a:p>
          <a:p>
            <a:r>
              <a:rPr lang="hu-HU" dirty="0"/>
              <a:t>Feladatok a projectben:</a:t>
            </a:r>
          </a:p>
          <a:p>
            <a:pPr lvl="1"/>
            <a:r>
              <a:rPr lang="hu-HU" dirty="0" err="1"/>
              <a:t>Robotino</a:t>
            </a:r>
            <a:r>
              <a:rPr lang="hu-HU" dirty="0"/>
              <a:t> robot fejlesztése</a:t>
            </a:r>
          </a:p>
          <a:p>
            <a:pPr lvl="2"/>
            <a:r>
              <a:rPr lang="hu-HU" dirty="0"/>
              <a:t>LED visszajelzés a roboton, érzelem kifejezés</a:t>
            </a:r>
          </a:p>
          <a:p>
            <a:pPr lvl="2"/>
            <a:r>
              <a:rPr lang="hu-HU" dirty="0"/>
              <a:t>Megfogó tervezés</a:t>
            </a:r>
          </a:p>
          <a:p>
            <a:pPr lvl="2"/>
            <a:r>
              <a:rPr lang="hu-HU" dirty="0"/>
              <a:t>Automata dokkoló fejlesztés</a:t>
            </a:r>
          </a:p>
          <a:p>
            <a:pPr lvl="2"/>
            <a:r>
              <a:rPr lang="hu-HU" dirty="0"/>
              <a:t>Kameramozgató mechanizmus fejlesztés</a:t>
            </a:r>
          </a:p>
          <a:p>
            <a:pPr lvl="1"/>
            <a:r>
              <a:rPr lang="hu-HU" dirty="0"/>
              <a:t>Viselkedés modellek (</a:t>
            </a:r>
            <a:r>
              <a:rPr lang="hu-HU" dirty="0" err="1"/>
              <a:t>Gag</a:t>
            </a:r>
            <a:r>
              <a:rPr lang="hu-HU" dirty="0"/>
              <a:t>-ek implementálása)</a:t>
            </a:r>
          </a:p>
          <a:p>
            <a:pPr lvl="1"/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labor integráció</a:t>
            </a:r>
          </a:p>
          <a:p>
            <a:pPr lvl="1"/>
            <a:r>
              <a:rPr lang="hu-HU" dirty="0" err="1"/>
              <a:t>Ainsworth</a:t>
            </a:r>
            <a:r>
              <a:rPr lang="hu-HU" dirty="0"/>
              <a:t> test előkészítése</a:t>
            </a:r>
          </a:p>
          <a:p>
            <a:pPr lvl="1"/>
            <a:r>
              <a:rPr lang="hu-HU" dirty="0"/>
              <a:t>Mérések 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103759-3C33-4816-B479-B31302AA9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948245" y="1070788"/>
            <a:ext cx="848531" cy="8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2A579-F5CB-411C-8979-34816279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28F4900-D14E-462A-9336-2B015AEF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0190F14-A1AA-4410-AEFB-A6CE1521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57BFAC1-A010-4471-BB3E-CFBF941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E4915E1-6CBE-4AFE-9888-6B4B38C3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7797346" cy="5162843"/>
          </a:xfrm>
        </p:spPr>
        <p:txBody>
          <a:bodyPr/>
          <a:lstStyle/>
          <a:p>
            <a:r>
              <a:rPr lang="hu-HU" dirty="0"/>
              <a:t>Tanszéken található robotok fejlesztése, a különböző projectek támogatása</a:t>
            </a:r>
          </a:p>
          <a:p>
            <a:r>
              <a:rPr lang="hu-HU" dirty="0"/>
              <a:t>Robotok </a:t>
            </a:r>
            <a:r>
              <a:rPr lang="hu-HU" dirty="0" err="1"/>
              <a:t>tool</a:t>
            </a:r>
            <a:r>
              <a:rPr lang="hu-HU" dirty="0"/>
              <a:t> </a:t>
            </a:r>
            <a:r>
              <a:rPr lang="hu-HU" dirty="0" err="1"/>
              <a:t>set-jének</a:t>
            </a:r>
            <a:r>
              <a:rPr lang="hu-HU" dirty="0"/>
              <a:t> bővítése</a:t>
            </a:r>
          </a:p>
          <a:p>
            <a:r>
              <a:rPr lang="hu-HU" dirty="0"/>
              <a:t>Tanszéken található robotok:</a:t>
            </a:r>
          </a:p>
          <a:p>
            <a:pPr lvl="1"/>
            <a:r>
              <a:rPr lang="hu-HU" dirty="0" err="1"/>
              <a:t>Robotino</a:t>
            </a:r>
            <a:endParaRPr lang="hu-HU" dirty="0"/>
          </a:p>
          <a:p>
            <a:pPr lvl="1"/>
            <a:r>
              <a:rPr lang="hu-HU" dirty="0"/>
              <a:t>UR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50BCEC7-AFC4-475F-B7E3-A8F84BC2B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935796"/>
            <a:ext cx="812329" cy="812329"/>
          </a:xfrm>
          <a:prstGeom prst="rect">
            <a:avLst/>
          </a:prstGeom>
        </p:spPr>
      </p:pic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258792B8-34B4-4D27-8B2D-C1C5B5D2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6" y="3611001"/>
            <a:ext cx="1781512" cy="1638991"/>
          </a:xfrm>
          <a:prstGeom prst="rect">
            <a:avLst/>
          </a:prstGeom>
        </p:spPr>
      </p:pic>
      <p:pic>
        <p:nvPicPr>
          <p:cNvPr id="10" name="Kép 9" descr="A képen fekete, fehér, tartás, sötét látható&#10;&#10;Automatikusan generált leírás">
            <a:extLst>
              <a:ext uri="{FF2B5EF4-FFF2-40B4-BE49-F238E27FC236}">
                <a16:creationId xmlns:a16="http://schemas.microsoft.com/office/drawing/2014/main" id="{9906B219-F71E-404C-9248-7997C13BB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75" y="2582966"/>
            <a:ext cx="3777378" cy="3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C9AE0-0088-47F8-82DF-93A5EBB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Robotikai alkalmazásai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B5F8F87-BEF9-48DD-BA95-95EF22F9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33D4E01-7DA7-488A-AAF5-52B2356B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345948-F09A-41BD-9F3E-8CAF2217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BF1D1E-EB5D-4A58-81B1-7F702971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877413" cy="5140313"/>
          </a:xfrm>
        </p:spPr>
        <p:txBody>
          <a:bodyPr/>
          <a:lstStyle/>
          <a:p>
            <a:r>
              <a:rPr lang="hu-HU" dirty="0"/>
              <a:t>HRI, avagy mi legyen a robot?</a:t>
            </a:r>
          </a:p>
          <a:p>
            <a:pPr lvl="1"/>
            <a:r>
              <a:rPr lang="hu-HU" dirty="0"/>
              <a:t>Kényelmes eszköz?</a:t>
            </a:r>
          </a:p>
          <a:p>
            <a:pPr lvl="1"/>
            <a:r>
              <a:rPr lang="hu-HU" dirty="0"/>
              <a:t>Készséges partner?</a:t>
            </a:r>
          </a:p>
          <a:p>
            <a:pPr lvl="1"/>
            <a:r>
              <a:rPr lang="hu-HU" dirty="0"/>
              <a:t>Egy új „faj”?</a:t>
            </a:r>
          </a:p>
          <a:p>
            <a:r>
              <a:rPr lang="hu-HU" dirty="0"/>
              <a:t>Szociális </a:t>
            </a:r>
            <a:r>
              <a:rPr lang="hu-HU" dirty="0" err="1"/>
              <a:t>skillek</a:t>
            </a:r>
            <a:endParaRPr lang="hu-HU" dirty="0"/>
          </a:p>
          <a:p>
            <a:r>
              <a:rPr lang="hu-HU" dirty="0"/>
              <a:t>Gépi látás</a:t>
            </a:r>
          </a:p>
          <a:p>
            <a:r>
              <a:rPr lang="hu-HU" dirty="0"/>
              <a:t>Mozgástervezés</a:t>
            </a:r>
          </a:p>
          <a:p>
            <a:r>
              <a:rPr lang="hu-HU" dirty="0" err="1"/>
              <a:t>Kogníció</a:t>
            </a:r>
            <a:endParaRPr lang="hu-HU" dirty="0"/>
          </a:p>
          <a:p>
            <a:r>
              <a:rPr lang="hu-HU" dirty="0"/>
              <a:t>Feladatoptimalizálás</a:t>
            </a:r>
          </a:p>
          <a:p>
            <a:r>
              <a:rPr lang="hu-HU" dirty="0"/>
              <a:t>Adaptív irányítás, döntéshozás</a:t>
            </a:r>
          </a:p>
        </p:txBody>
      </p:sp>
      <p:pic>
        <p:nvPicPr>
          <p:cNvPr id="8" name="Kép 7" descr="A képen tartás, fekete, férfi, viselés látható&#10;&#10;Automatikusan generált leírás">
            <a:extLst>
              <a:ext uri="{FF2B5EF4-FFF2-40B4-BE49-F238E27FC236}">
                <a16:creationId xmlns:a16="http://schemas.microsoft.com/office/drawing/2014/main" id="{77463F74-55B1-43AC-B2CB-C465EDB0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4123765"/>
            <a:ext cx="3772640" cy="1957820"/>
          </a:xfrm>
          <a:prstGeom prst="rect">
            <a:avLst/>
          </a:prstGeom>
        </p:spPr>
      </p:pic>
      <p:pic>
        <p:nvPicPr>
          <p:cNvPr id="10" name="Kép 9" descr="A képen beltéri, asztal, íróasztal, szoba látható&#10;&#10;Automatikusan generált leírás">
            <a:extLst>
              <a:ext uri="{FF2B5EF4-FFF2-40B4-BE49-F238E27FC236}">
                <a16:creationId xmlns:a16="http://schemas.microsoft.com/office/drawing/2014/main" id="{25E9A34C-DEBA-4121-94A1-3F618D4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786314"/>
            <a:ext cx="3772640" cy="228981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4ACB0EB-4AAC-4B3A-8AC9-A505FE8C6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69" y="892958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E2A2A-18C4-4866-B4DE-D0BFDCDE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124B19-9474-46BA-91CA-F42551B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E350056-85F2-4138-89BB-D21C9CB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7FA73D-D1BE-44AB-B085-78074072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13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71529ED-C8FD-4E31-8C10-8E250E6F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1227691"/>
            <a:ext cx="7889137" cy="4508079"/>
          </a:xfrm>
        </p:spPr>
      </p:pic>
    </p:spTree>
    <p:extLst>
      <p:ext uri="{BB962C8B-B14F-4D97-AF65-F5344CB8AC3E}">
        <p14:creationId xmlns:p14="http://schemas.microsoft.com/office/powerpoint/2010/main" val="62544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 dirty="0"/>
              <a:t>Külsős projektek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0" y="1108088"/>
            <a:ext cx="4219017" cy="4710006"/>
          </a:xfrm>
        </p:spPr>
        <p:txBody>
          <a:bodyPr>
            <a:normAutofit/>
          </a:bodyPr>
          <a:lstStyle/>
          <a:p>
            <a:r>
              <a:rPr lang="hu-HU" dirty="0"/>
              <a:t>Drón projekt</a:t>
            </a:r>
          </a:p>
          <a:p>
            <a:r>
              <a:rPr lang="hu-HU" dirty="0"/>
              <a:t>Pincér robot</a:t>
            </a:r>
          </a:p>
          <a:p>
            <a:r>
              <a:rPr lang="hu-HU" dirty="0"/>
              <a:t>SAM4ROB</a:t>
            </a:r>
          </a:p>
        </p:txBody>
      </p:sp>
      <p:pic>
        <p:nvPicPr>
          <p:cNvPr id="9" name="Kép 8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F85716CF-1596-489B-8B80-7B42D31C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6" y="3339758"/>
            <a:ext cx="3692070" cy="241015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77A6FED-08E4-4F6B-9A3C-412E830D2FFC}"/>
              </a:ext>
            </a:extLst>
          </p:cNvPr>
          <p:cNvSpPr txBox="1"/>
          <p:nvPr/>
        </p:nvSpPr>
        <p:spPr>
          <a:xfrm>
            <a:off x="4222376" y="5749912"/>
            <a:ext cx="484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Fotók: Polyák Attila,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Fortem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hu-H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r>
              <a:rPr lang="hu-H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Show, sam4rob.com  </a:t>
            </a:r>
          </a:p>
        </p:txBody>
      </p:sp>
      <p:pic>
        <p:nvPicPr>
          <p:cNvPr id="16" name="Kép 15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6EA7F5FD-9DC0-48BA-AC24-B15F6824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1" y="994461"/>
            <a:ext cx="3692070" cy="226212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7630D6-5E7B-486E-971D-FF576EE7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5" y="3396569"/>
            <a:ext cx="3504982" cy="24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Drón project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Földi megfigyelőállomáson elhelyezett szenzorok összekapcsolása. A szenzorfúzió által biztosított adatokon neurális hálók tanítása drón felismerésre.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Szenzor fúzió, adatgyűjtés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 management, tanító adatok előkészítése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Drón </a:t>
            </a:r>
            <a:r>
              <a:rPr lang="hu-HU" sz="2400" dirty="0" err="1"/>
              <a:t>detekció</a:t>
            </a:r>
            <a:r>
              <a:rPr lang="hu-HU" sz="2400" dirty="0"/>
              <a:t> neurális hálókkal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161985" y="5009180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4FCE8091-2314-4646-9DC0-4D22DDC1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5023421"/>
            <a:ext cx="797735" cy="803197"/>
          </a:xfrm>
          <a:prstGeom prst="rect">
            <a:avLst/>
          </a:prstGeom>
        </p:spPr>
      </p:pic>
      <p:pic>
        <p:nvPicPr>
          <p:cNvPr id="24" name="Kép 23" descr="A képen óra látható&#10;&#10;Automatikusan generált leírás">
            <a:extLst>
              <a:ext uri="{FF2B5EF4-FFF2-40B4-BE49-F238E27FC236}">
                <a16:creationId xmlns:a16="http://schemas.microsoft.com/office/drawing/2014/main" id="{C9482E03-C4E7-480C-B116-68F76BBBD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28" y="5030734"/>
            <a:ext cx="810674" cy="810674"/>
          </a:xfrm>
          <a:prstGeom prst="rect">
            <a:avLst/>
          </a:prstGeom>
        </p:spPr>
      </p:pic>
      <p:pic>
        <p:nvPicPr>
          <p:cNvPr id="25" name="Kép 24" descr="A képen kültéri, fű, zöld, hegy látható&#10;&#10;Automatikusan generált leírás">
            <a:extLst>
              <a:ext uri="{FF2B5EF4-FFF2-40B4-BE49-F238E27FC236}">
                <a16:creationId xmlns:a16="http://schemas.microsoft.com/office/drawing/2014/main" id="{726E454A-CA81-432F-A459-F1696F5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2486709"/>
            <a:ext cx="3692070" cy="2262125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5FF0910-FBAF-4062-82EE-2ADEB9E61D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74" y="501428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Pincér robot, </a:t>
            </a:r>
            <a:r>
              <a:rPr lang="hu-HU" dirty="0" err="1"/>
              <a:t>iSpace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Vendégek pincér igényének felismerése kamerákkal (</a:t>
            </a:r>
            <a:r>
              <a:rPr lang="hu-HU" sz="2400" dirty="0" err="1"/>
              <a:t>iSpace</a:t>
            </a:r>
            <a:r>
              <a:rPr lang="hu-HU" sz="2400" dirty="0"/>
              <a:t>). Robot viselkedések, extra </a:t>
            </a:r>
            <a:r>
              <a:rPr lang="hu-HU" sz="2400" dirty="0" err="1"/>
              <a:t>featureök</a:t>
            </a:r>
            <a:r>
              <a:rPr lang="hu-HU" sz="2400" dirty="0"/>
              <a:t> (</a:t>
            </a:r>
            <a:r>
              <a:rPr lang="hu-HU" sz="2400" dirty="0" err="1"/>
              <a:t>gag</a:t>
            </a:r>
            <a:r>
              <a:rPr lang="hu-HU" sz="2400" dirty="0"/>
              <a:t>) programozása például a vendégek figyelmének lekötésére.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Gesztus felismerés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szociális </a:t>
            </a:r>
            <a:r>
              <a:rPr lang="hu-HU" sz="2400" dirty="0" err="1"/>
              <a:t>skilljeinek</a:t>
            </a:r>
            <a:r>
              <a:rPr lang="hu-HU" sz="2400" dirty="0"/>
              <a:t>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„</a:t>
            </a:r>
            <a:r>
              <a:rPr lang="hu-HU" sz="2400" dirty="0" err="1"/>
              <a:t>Gagek</a:t>
            </a:r>
            <a:r>
              <a:rPr lang="hu-HU" sz="2400" dirty="0"/>
              <a:t>”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97" y="4969867"/>
            <a:ext cx="810674" cy="81067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t="4080" r="8257" b="9331"/>
          <a:stretch/>
        </p:blipFill>
        <p:spPr>
          <a:xfrm>
            <a:off x="7886971" y="4954811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5" y="4954811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22" y="4988003"/>
            <a:ext cx="797735" cy="803197"/>
          </a:xfrm>
          <a:prstGeom prst="rect">
            <a:avLst/>
          </a:prstGeom>
        </p:spPr>
      </p:pic>
      <p:pic>
        <p:nvPicPr>
          <p:cNvPr id="23" name="Kép 22" descr="A képen beltéri, asztal, konyha, ablak látható&#10;&#10;Automatikusan generált leírás">
            <a:extLst>
              <a:ext uri="{FF2B5EF4-FFF2-40B4-BE49-F238E27FC236}">
                <a16:creationId xmlns:a16="http://schemas.microsoft.com/office/drawing/2014/main" id="{80D2660B-01FF-43CC-82A7-EB17F8D172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75" y="2429018"/>
            <a:ext cx="3692070" cy="24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SAM4ROB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18442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 – robot kapcsolat az iparban. Operátorban felgyülemlő stresszszint optimalizálása multimodális kommunikációval és megfelelő pályatervezéssel.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168537" y="2566750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Ipari </a:t>
            </a:r>
            <a:r>
              <a:rPr lang="hu-HU" sz="2400" dirty="0" err="1"/>
              <a:t>scenáriók</a:t>
            </a:r>
            <a:r>
              <a:rPr lang="hu-HU" sz="2400" dirty="0"/>
              <a:t> szimulálása, közben figyelve a robot </a:t>
            </a:r>
            <a:r>
              <a:rPr lang="hu-HU" sz="2400" dirty="0" err="1"/>
              <a:t>mozgáparamétereket</a:t>
            </a:r>
            <a:r>
              <a:rPr lang="hu-HU" sz="2400" dirty="0"/>
              <a:t> -&gt;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intenció jelzés </a:t>
            </a:r>
            <a:r>
              <a:rPr lang="hu-HU" sz="2400" dirty="0" err="1"/>
              <a:t>ergonómikushoz</a:t>
            </a:r>
            <a:r>
              <a:rPr lang="hu-HU" sz="2400" dirty="0"/>
              <a:t> közelítő megoldásokkal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4" y="450573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73" y="450573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364652" y="441396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42" y="4468767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8258452" y="4453502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52" y="5309487"/>
            <a:ext cx="812329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52" y="5231991"/>
            <a:ext cx="848531" cy="848531"/>
          </a:xfrm>
          <a:prstGeom prst="rect">
            <a:avLst/>
          </a:prstGeom>
        </p:spPr>
      </p:pic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26011E5A-8563-4450-93D0-B126BC675D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6" y="5325398"/>
            <a:ext cx="797734" cy="803197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42" y="5329743"/>
            <a:ext cx="797735" cy="803197"/>
          </a:xfrm>
          <a:prstGeom prst="rect">
            <a:avLst/>
          </a:prstGeom>
        </p:spPr>
      </p:pic>
      <p:pic>
        <p:nvPicPr>
          <p:cNvPr id="22" name="Kép 21" descr="A képen óra, rajz látható&#10;&#10;Automatikusan generált leírás">
            <a:extLst>
              <a:ext uri="{FF2B5EF4-FFF2-40B4-BE49-F238E27FC236}">
                <a16:creationId xmlns:a16="http://schemas.microsoft.com/office/drawing/2014/main" id="{C05456D7-217E-43D1-9D25-0CDFAB1B5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49" y="5277324"/>
            <a:ext cx="797734" cy="803198"/>
          </a:xfrm>
          <a:prstGeom prst="rect">
            <a:avLst/>
          </a:prstGeom>
        </p:spPr>
      </p:pic>
      <p:pic>
        <p:nvPicPr>
          <p:cNvPr id="1026" name="Picture 2" descr="Rethink Robotics revisited: A look back at the collaborative robots pioneer">
            <a:extLst>
              <a:ext uri="{FF2B5EF4-FFF2-40B4-BE49-F238E27FC236}">
                <a16:creationId xmlns:a16="http://schemas.microsoft.com/office/drawing/2014/main" id="{A47B6131-80C4-40E9-8F9F-C6A3F7E0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54" y="2156012"/>
            <a:ext cx="3286786" cy="225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8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C0CEEB-054B-4C13-9E0D-2A86FE7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5FAA77-A3E0-461E-93FF-78D13A94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3C92A3-7707-403E-8029-74D25C0A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66C5A1E-6032-4120-8D71-07DC215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8" name="Tartalom helye 7" descr="A képen személy, nő, ülő, fénykép látható&#10;&#10;Automatikusan generált leírás">
            <a:extLst>
              <a:ext uri="{FF2B5EF4-FFF2-40B4-BE49-F238E27FC236}">
                <a16:creationId xmlns:a16="http://schemas.microsoft.com/office/drawing/2014/main" id="{87881531-FE04-4E09-B550-0552B6DFF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" y="1156587"/>
            <a:ext cx="7037148" cy="4544825"/>
          </a:xfrm>
        </p:spPr>
      </p:pic>
    </p:spTree>
    <p:extLst>
      <p:ext uri="{BB962C8B-B14F-4D97-AF65-F5344CB8AC3E}">
        <p14:creationId xmlns:p14="http://schemas.microsoft.com/office/powerpoint/2010/main" val="5878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Tárgyfelismerés visszavert fényből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9508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Szabvány képeken egyszerű geometriák fényvisszaverődései ismertek, ezek alapján fel kell ismerni az alakzatot, illetve </a:t>
            </a:r>
            <a:r>
              <a:rPr lang="hu-HU" sz="2400" dirty="0" err="1"/>
              <a:t>unsupervised</a:t>
            </a:r>
            <a:r>
              <a:rPr lang="hu-HU" sz="2400" dirty="0"/>
              <a:t> módon a valószínűbbet kiválasztani.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26296"/>
            <a:ext cx="5213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Supervised</a:t>
            </a:r>
            <a:r>
              <a:rPr lang="hu-HU" sz="2200" dirty="0"/>
              <a:t> kategorizálás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Unsupervised</a:t>
            </a:r>
            <a:r>
              <a:rPr lang="hu-HU" sz="2200" dirty="0"/>
              <a:t> "jobb döntés" vizsgálata 2 minta esetén (saját vagy imagenetes architektúrákon)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/>
              <a:t>Összehasonlítás emberi eredményekkel, optimalizálás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dirty="0" err="1"/>
              <a:t>Buherált</a:t>
            </a:r>
            <a:r>
              <a:rPr lang="hu-HU" sz="2200" dirty="0"/>
              <a:t> képek felismerése, esetleg képrekonstrukció árnyékból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60216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66" y="5260216"/>
            <a:ext cx="797735" cy="803197"/>
          </a:xfrm>
          <a:prstGeom prst="rect">
            <a:avLst/>
          </a:prstGeom>
        </p:spPr>
      </p:pic>
      <p:pic>
        <p:nvPicPr>
          <p:cNvPr id="4098" name="Picture 2" descr="Kapcsolódó kép">
            <a:extLst>
              <a:ext uri="{FF2B5EF4-FFF2-40B4-BE49-F238E27FC236}">
                <a16:creationId xmlns:a16="http://schemas.microsoft.com/office/drawing/2014/main" id="{C7119EBB-A9F7-44AF-9B61-90BEA04B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30" y="2863007"/>
            <a:ext cx="3229604" cy="23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3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84935F-55B3-4750-A46C-EF408672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6B2ED86-047E-4101-A58A-35DC83F7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2F56F73-56DF-4847-A843-2F68A545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23A8AA-136F-4EC0-B11B-D0104774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285B6E-7444-45D5-B22F-A8170D6E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infók</a:t>
            </a:r>
          </a:p>
          <a:p>
            <a:pPr lvl="1"/>
            <a:r>
              <a:rPr lang="hu-HU" dirty="0"/>
              <a:t>Elérhetőségek</a:t>
            </a:r>
          </a:p>
          <a:p>
            <a:pPr lvl="1"/>
            <a:r>
              <a:rPr lang="hu-HU" dirty="0"/>
              <a:t>Célok</a:t>
            </a:r>
          </a:p>
          <a:p>
            <a:pPr lvl="1"/>
            <a:r>
              <a:rPr lang="hu-HU" dirty="0"/>
              <a:t>Kutatási részterületek ismertetői</a:t>
            </a:r>
          </a:p>
          <a:p>
            <a:r>
              <a:rPr lang="hu-HU" dirty="0"/>
              <a:t>Projektek</a:t>
            </a:r>
          </a:p>
          <a:p>
            <a:pPr lvl="1"/>
            <a:r>
              <a:rPr lang="hu-HU" dirty="0"/>
              <a:t>Külsős projektek</a:t>
            </a:r>
          </a:p>
          <a:p>
            <a:pPr lvl="1"/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fókuszpontú feladatok</a:t>
            </a:r>
          </a:p>
          <a:p>
            <a:pPr lvl="1"/>
            <a:r>
              <a:rPr lang="hu-HU" dirty="0"/>
              <a:t>Evolúciós és szabályzó alapú rendszerek </a:t>
            </a:r>
          </a:p>
          <a:p>
            <a:pPr lvl="1"/>
            <a:r>
              <a:rPr lang="hu-HU" dirty="0" err="1"/>
              <a:t>Etorobotikai</a:t>
            </a:r>
            <a:r>
              <a:rPr lang="hu-HU" dirty="0"/>
              <a:t> feladatok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Tárgyak eltüntetése minták alapján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Az előbbi témában említett képek automatikus retusálása, generálása. </a:t>
            </a:r>
            <a:r>
              <a:rPr lang="hu-HU" sz="2400" dirty="0" err="1"/>
              <a:t>Autoencoderes</a:t>
            </a:r>
            <a:r>
              <a:rPr lang="hu-HU" sz="2400" dirty="0"/>
              <a:t> „filter” készítés, illetve generatív módszerekkel hasonlók generálása az emberi kísérletekhez.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Autoencoderes</a:t>
            </a:r>
            <a:r>
              <a:rPr lang="hu-HU" sz="2400" dirty="0"/>
              <a:t> </a:t>
            </a:r>
            <a:r>
              <a:rPr lang="hu-HU" sz="2400" dirty="0" err="1"/>
              <a:t>tárgykiszűrés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Generatív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Esetleg paraméteresen megadott virtuális test árnyékának generálása</a:t>
            </a:r>
            <a:endParaRPr lang="hu-HU" sz="24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09736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5" y="510484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0BF4C7-C18C-4B5B-B9A4-C2FD591EE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0"/>
          <a:stretch/>
        </p:blipFill>
        <p:spPr>
          <a:xfrm>
            <a:off x="5076445" y="2832847"/>
            <a:ext cx="4048125" cy="21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pcsolódó kép">
            <a:extLst>
              <a:ext uri="{FF2B5EF4-FFF2-40B4-BE49-F238E27FC236}">
                <a16:creationId xmlns:a16="http://schemas.microsoft.com/office/drawing/2014/main" id="{CABF49FF-3AB7-40D2-A070-65F3DE74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18" y="2649234"/>
            <a:ext cx="2360905" cy="24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Kapszula hálók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kapszulahálók 2D képek alapján 3D objektum reprezentációkat interpolálnak. Számításigényesek, de a pozíció és póz visszafejtésére alkalmasak, valamint </a:t>
            </a:r>
            <a:r>
              <a:rPr lang="hu-HU" sz="2400" dirty="0" err="1"/>
              <a:t>SNNek</a:t>
            </a:r>
            <a:r>
              <a:rPr lang="hu-HU" sz="2400" dirty="0"/>
              <a:t> esetén is lehetnek lehetőségek.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hálók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Összehasonlítás egyéb lokalizációs módszerekkel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Kapszula alkalmazások, tárgyak modellezése, lokalizáció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tesztek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Bonyolultabb kapszula módszerek kidolgozása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03" y="5102603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10260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46" y="5111735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Kaggle</a:t>
            </a:r>
            <a:r>
              <a:rPr lang="hu-HU" dirty="0"/>
              <a:t> versenyek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kaggle.com-</a:t>
            </a:r>
            <a:r>
              <a:rPr lang="hu-HU" sz="2400" dirty="0" err="1"/>
              <a:t>on</a:t>
            </a:r>
            <a:r>
              <a:rPr lang="hu-HU" sz="2400" dirty="0"/>
              <a:t> megtalálható versenyeken (nyereményért!) való részvétel.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Feladatok figyelése, </a:t>
            </a:r>
            <a:r>
              <a:rPr lang="hu-HU" sz="2400" dirty="0" err="1"/>
              <a:t>kaggle</a:t>
            </a:r>
            <a:r>
              <a:rPr lang="hu-HU" sz="2400" dirty="0"/>
              <a:t>-s versenyrend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Kiválasztás, adott területen elmélyülés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optimalizációk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Trükkök hozzáadása, eredmények leírása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Profit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43" y="4957654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87" y="496056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7193910" y="4962015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44" y="4957654"/>
            <a:ext cx="797735" cy="80319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595FD-AB59-4D81-BBAB-9E1B8807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96" y="2328684"/>
            <a:ext cx="3039035" cy="24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 elvű neuron modellek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Echo</a:t>
            </a:r>
            <a:r>
              <a:rPr lang="hu-HU" sz="2400" dirty="0"/>
              <a:t> </a:t>
            </a:r>
            <a:r>
              <a:rPr lang="hu-HU" sz="2400" dirty="0" err="1"/>
              <a:t>state</a:t>
            </a:r>
            <a:r>
              <a:rPr lang="hu-HU" sz="2400" dirty="0"/>
              <a:t> hálózatok, RBF hálózatok, B-</a:t>
            </a:r>
            <a:r>
              <a:rPr lang="hu-HU" sz="2400" dirty="0" err="1"/>
              <a:t>spline</a:t>
            </a:r>
            <a:r>
              <a:rPr lang="hu-HU" sz="2400" dirty="0"/>
              <a:t> hálózatok, keresztcsatolt rétegek, </a:t>
            </a:r>
            <a:r>
              <a:rPr lang="hu-HU" sz="2400" dirty="0" err="1"/>
              <a:t>neurofuzzy</a:t>
            </a:r>
            <a:r>
              <a:rPr lang="hu-HU" sz="2400" dirty="0"/>
              <a:t> rendszerek.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Felzárkózni a jelen, illetve a múltbéli eredményekből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Megvizsgálni a magasabb számítási kapacitás melletti használhatóságot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Tesztek, alkalmazások, illetve új ötletek implementálása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47" y="5032545"/>
            <a:ext cx="810674" cy="810674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040022"/>
            <a:ext cx="797735" cy="803197"/>
          </a:xfrm>
          <a:prstGeom prst="rect">
            <a:avLst/>
          </a:prstGeom>
        </p:spPr>
      </p:pic>
      <p:pic>
        <p:nvPicPr>
          <p:cNvPr id="8194" name="Picture 2" descr="Képtalálat a következőre: „radial base function network”">
            <a:extLst>
              <a:ext uri="{FF2B5EF4-FFF2-40B4-BE49-F238E27FC236}">
                <a16:creationId xmlns:a16="http://schemas.microsoft.com/office/drawing/2014/main" id="{959C885B-3B1D-45FF-986B-6B2EFEA3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7" y="2447366"/>
            <a:ext cx="4067469" cy="25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 descr="A képen étel, rajz, aláírás látható&#10;&#10;Automatikusan generált leírás">
            <a:extLst>
              <a:ext uri="{FF2B5EF4-FFF2-40B4-BE49-F238E27FC236}">
                <a16:creationId xmlns:a16="http://schemas.microsoft.com/office/drawing/2014/main" id="{F7A40F99-EAC8-47BB-B447-0EE1A7B20F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807" y="1532061"/>
            <a:ext cx="1465735" cy="89876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</a:t>
            </a:r>
            <a:r>
              <a:rPr lang="hu-HU" dirty="0" err="1"/>
              <a:t>Konvolúció</a:t>
            </a:r>
            <a:r>
              <a:rPr lang="hu-HU" dirty="0"/>
              <a:t> implementálása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Pyton</a:t>
            </a:r>
            <a:r>
              <a:rPr lang="hu-HU" sz="2400" dirty="0"/>
              <a:t> alapú Non-</a:t>
            </a:r>
            <a:r>
              <a:rPr lang="hu-HU" sz="2400" dirty="0" err="1"/>
              <a:t>leaky</a:t>
            </a:r>
            <a:r>
              <a:rPr lang="hu-HU" sz="2400" dirty="0"/>
              <a:t> </a:t>
            </a:r>
            <a:r>
              <a:rPr lang="hu-HU" sz="2400" dirty="0" err="1"/>
              <a:t>konvolúciós</a:t>
            </a:r>
            <a:r>
              <a:rPr lang="hu-HU" sz="2400" dirty="0"/>
              <a:t> hálók létrehozása 2D-ben.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Non-</a:t>
            </a:r>
            <a:r>
              <a:rPr lang="hu-HU" sz="2400" dirty="0" err="1"/>
              <a:t>leaky</a:t>
            </a:r>
            <a:r>
              <a:rPr lang="hu-HU" sz="2400" dirty="0"/>
              <a:t> struktúra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Konvolúciós</a:t>
            </a:r>
            <a:r>
              <a:rPr lang="hu-HU" sz="2400" dirty="0"/>
              <a:t> keretrendszerek elemzése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Konvolúció</a:t>
            </a:r>
            <a:r>
              <a:rPr lang="hu-HU" sz="2400" dirty="0"/>
              <a:t> implementálása STDP algoritmushoz, esetleg más tanításokkal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Tesztfuttatások, 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42" y="5102602"/>
            <a:ext cx="810674" cy="812329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8D998C0B-338A-401E-A412-D043B2B06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06" y="5111735"/>
            <a:ext cx="797735" cy="8031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4AA3DF6-09C9-49E6-94FB-96B64409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71" y="2758144"/>
            <a:ext cx="4285129" cy="2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4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Neuron modell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 dirty="0"/>
              <a:t>MIKRO Labor D411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</a:t>
            </a:r>
            <a:r>
              <a:rPr lang="hu-HU" sz="2400" dirty="0" err="1"/>
              <a:t>neuromorfikus</a:t>
            </a:r>
            <a:r>
              <a:rPr lang="hu-HU" sz="2400" dirty="0"/>
              <a:t>(</a:t>
            </a:r>
            <a:r>
              <a:rPr lang="hu-HU" sz="2400" dirty="0" err="1"/>
              <a:t>abb</a:t>
            </a:r>
            <a:r>
              <a:rPr lang="hu-HU" sz="2400" dirty="0"/>
              <a:t>) számítási modellek elkészítése, melyek számítástechnikai területen előnyösebbek, mint a kevésbé részletes modellek, vagy több biológiai folyamatot képesek megjeleníteni.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a jelen modellekről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 </a:t>
            </a:r>
            <a:r>
              <a:rPr lang="hu-HU" sz="2400" dirty="0" err="1"/>
              <a:t>neurobiológia</a:t>
            </a:r>
            <a:r>
              <a:rPr lang="hu-HU" sz="2400" dirty="0"/>
              <a:t> terén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Modellek implementálása,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Benchmarkok, előnyös alkalmazások vizsgálata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7" y="530091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40" y="5300913"/>
            <a:ext cx="797735" cy="803197"/>
          </a:xfrm>
          <a:prstGeom prst="rect">
            <a:avLst/>
          </a:prstGeom>
        </p:spPr>
      </p:pic>
      <p:pic>
        <p:nvPicPr>
          <p:cNvPr id="13314" name="Picture 2" descr="Képtalálat a következőre: „neuron”">
            <a:extLst>
              <a:ext uri="{FF2B5EF4-FFF2-40B4-BE49-F238E27FC236}">
                <a16:creationId xmlns:a16="http://schemas.microsoft.com/office/drawing/2014/main" id="{9E205939-6D45-4DCE-B433-B4ED8EAB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0" y="2689051"/>
            <a:ext cx="3436471" cy="25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3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B9B3642-06ED-4225-9478-16B3A681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5" y="2313012"/>
            <a:ext cx="4742983" cy="34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Struktúrák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neurális hálózat strukturáltságából adódó tulajdonságainak kihasználása. 2D, 3D rétegek, </a:t>
            </a:r>
            <a:r>
              <a:rPr lang="hu-HU" sz="2400" dirty="0" err="1"/>
              <a:t>growing</a:t>
            </a:r>
            <a:r>
              <a:rPr lang="hu-HU" sz="2400" dirty="0"/>
              <a:t> </a:t>
            </a: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gas</a:t>
            </a:r>
            <a:r>
              <a:rPr lang="hu-HU" sz="2400" dirty="0"/>
              <a:t>, </a:t>
            </a:r>
            <a:r>
              <a:rPr lang="hu-HU" sz="2400" dirty="0" err="1"/>
              <a:t>self-organizing</a:t>
            </a:r>
            <a:r>
              <a:rPr lang="hu-HU" sz="2400" dirty="0"/>
              <a:t> </a:t>
            </a:r>
            <a:r>
              <a:rPr lang="hu-HU" sz="2400" dirty="0" err="1"/>
              <a:t>nets</a:t>
            </a:r>
            <a:r>
              <a:rPr lang="hu-HU" sz="2400" dirty="0"/>
              <a:t>, </a:t>
            </a:r>
            <a:r>
              <a:rPr lang="hu-HU" sz="2400" dirty="0" err="1"/>
              <a:t>unsupervised</a:t>
            </a:r>
            <a:r>
              <a:rPr lang="hu-HU" sz="2400" dirty="0"/>
              <a:t> esetben aktív rétegbővítés, kategóriaklónozás.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Célkitűzés után a vizsgált terület jelen állásának pontos kutatása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Teszt neuronmodell és tanítási algoritmus 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Struktúrabővítő algoritmusok tesztelése, újak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</a:t>
            </a:r>
            <a:endParaRPr lang="hu-HU" sz="2000" dirty="0"/>
          </a:p>
        </p:txBody>
      </p:sp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78005B0-BC5E-40FB-B3C8-CF194ABA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0" y="5229559"/>
            <a:ext cx="797735" cy="80319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EACFC4C0-B93A-4F90-AA8A-6422C8027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0" y="5229559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Tanító algoritmusok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000" dirty="0" err="1"/>
              <a:t>Spiking</a:t>
            </a:r>
            <a:r>
              <a:rPr lang="hu-HU" sz="2000" dirty="0"/>
              <a:t> hálózatok jeleinek értelmezése és a háló tanítása gradiens vagy STDP módszerekkel. Emellett a neuronok Z-tartománybéli reprezentációját, Kernel-</a:t>
            </a:r>
            <a:r>
              <a:rPr lang="hu-HU" sz="2000" dirty="0" err="1"/>
              <a:t>Hilbert</a:t>
            </a:r>
            <a:r>
              <a:rPr lang="hu-HU" sz="2000" dirty="0"/>
              <a:t> teres hibaképzését, és multi-metódusos információ kódolását is érdemes lenne vizsgálni.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</a:t>
            </a:r>
            <a:r>
              <a:rPr lang="hu-HU" sz="2400" dirty="0" err="1"/>
              <a:t>SNNeknél</a:t>
            </a:r>
            <a:r>
              <a:rPr lang="hu-HU" sz="2400" dirty="0"/>
              <a:t> szokásos tanító algoritmusok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algoritmuscsoport mélyebb megértése, új lehetőségek felmérése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Algoritmus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2290" name="Picture 2" descr="Képtalálat a következőre: „stdp learning rule”">
            <a:extLst>
              <a:ext uri="{FF2B5EF4-FFF2-40B4-BE49-F238E27FC236}">
                <a16:creationId xmlns:a16="http://schemas.microsoft.com/office/drawing/2014/main" id="{70EC85C6-AF5B-42DD-9628-3F250C6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97" y="2533993"/>
            <a:ext cx="4206825" cy="2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33CFAB2-BFE1-4AE0-9729-2AF7E37DB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60" y="5215555"/>
            <a:ext cx="810674" cy="812329"/>
          </a:xfrm>
          <a:prstGeom prst="rect">
            <a:avLst/>
          </a:prstGeom>
        </p:spPr>
      </p:pic>
      <p:pic>
        <p:nvPicPr>
          <p:cNvPr id="25" name="Kép 24" descr="A képen játék, rajz látható&#10;&#10;Automatikusan generált leírás">
            <a:extLst>
              <a:ext uri="{FF2B5EF4-FFF2-40B4-BE49-F238E27FC236}">
                <a16:creationId xmlns:a16="http://schemas.microsoft.com/office/drawing/2014/main" id="{37B01DA2-B813-47E9-96E2-8946557E5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9" y="5244361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éptalálat a következőre: „deep neural feature space”">
            <a:extLst>
              <a:ext uri="{FF2B5EF4-FFF2-40B4-BE49-F238E27FC236}">
                <a16:creationId xmlns:a16="http://schemas.microsoft.com/office/drawing/2014/main" id="{31EF520A-1DCD-48A5-865C-4FB7B78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0" y="2452801"/>
            <a:ext cx="4285129" cy="1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Más tanítási elvek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 err="1"/>
              <a:t>Semi-supervised</a:t>
            </a:r>
            <a:r>
              <a:rPr lang="hu-HU" sz="2400" dirty="0"/>
              <a:t> (hiányosan </a:t>
            </a:r>
            <a:r>
              <a:rPr lang="hu-HU" sz="2400" dirty="0" err="1"/>
              <a:t>cimkézett</a:t>
            </a:r>
            <a:r>
              <a:rPr lang="hu-HU" sz="2400" dirty="0"/>
              <a:t>) adatsorok, asszociációs tanulások, </a:t>
            </a:r>
            <a:r>
              <a:rPr lang="hu-HU" sz="2400" dirty="0" err="1"/>
              <a:t>encoderek</a:t>
            </a:r>
            <a:r>
              <a:rPr lang="hu-HU" sz="2400" dirty="0"/>
              <a:t>, </a:t>
            </a:r>
            <a:r>
              <a:rPr lang="hu-HU" sz="2400" dirty="0" err="1"/>
              <a:t>autoencoderek</a:t>
            </a:r>
            <a:r>
              <a:rPr lang="hu-HU" sz="2400" dirty="0"/>
              <a:t>, GAN-ek vizsgálata SNN architektúrák esetén.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Eddigi eredmények, párhuzamos klasszikus megoldások vizsgálata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választott kérdéskör általános leírása, kritikus pontok összegzése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Átírás a választott SNN konfigurációra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95" y="5059157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6" y="505915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Idősorok vizsgálata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Időfüggvény bemenetek feldolgozása SNN-</a:t>
            </a:r>
            <a:r>
              <a:rPr lang="hu-HU" sz="2400" dirty="0" err="1"/>
              <a:t>ekkel</a:t>
            </a:r>
            <a:r>
              <a:rPr lang="hu-HU" sz="2400" dirty="0"/>
              <a:t>. Az előfeldolgozás kikutatása, </a:t>
            </a:r>
            <a:r>
              <a:rPr lang="hu-HU" sz="2400" dirty="0" err="1"/>
              <a:t>spikeosítás</a:t>
            </a:r>
            <a:r>
              <a:rPr lang="hu-HU" sz="2400" dirty="0"/>
              <a:t> módszereinek vizsgálata. LSTM-</a:t>
            </a:r>
            <a:r>
              <a:rPr lang="hu-HU" sz="2400" dirty="0" err="1"/>
              <a:t>ekkel</a:t>
            </a:r>
            <a:r>
              <a:rPr lang="hu-HU" sz="2400" dirty="0"/>
              <a:t> összehasonlítani. Neurális oszcillátoros rendszerek vizsgálata.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805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Idősorok klasszikus feldolgozásának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SNN-es idősor feldolgozás tanulmányozása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Előfeldolgozás, </a:t>
            </a:r>
            <a:r>
              <a:rPr lang="hu-HU" sz="2400" dirty="0" err="1"/>
              <a:t>spike</a:t>
            </a:r>
            <a:r>
              <a:rPr lang="hu-HU" sz="2400" dirty="0"/>
              <a:t> generáció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Rekonstrukciós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Implementálás, benchmarkok</a:t>
            </a:r>
          </a:p>
        </p:txBody>
      </p:sp>
      <p:sp>
        <p:nvSpPr>
          <p:cNvPr id="6" name="AutoShape 2" descr="Képtalálat a következőre: „Spiking neural network spike train generation”">
            <a:extLst>
              <a:ext uri="{FF2B5EF4-FFF2-40B4-BE49-F238E27FC236}">
                <a16:creationId xmlns:a16="http://schemas.microsoft.com/office/drawing/2014/main" id="{BB84A8B5-B29F-4123-81A6-A30ECAD85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9FB9D4-C5A0-440C-8CB2-534116BA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176"/>
          <a:stretch/>
        </p:blipFill>
        <p:spPr>
          <a:xfrm>
            <a:off x="5926845" y="2635642"/>
            <a:ext cx="3143936" cy="26625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40" y="5290633"/>
            <a:ext cx="810674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5298142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3E1186A1-4F6B-4105-9D90-1792297C4A90}"/>
              </a:ext>
            </a:extLst>
          </p:cNvPr>
          <p:cNvSpPr/>
          <p:nvPr/>
        </p:nvSpPr>
        <p:spPr>
          <a:xfrm>
            <a:off x="6078583" y="2081349"/>
            <a:ext cx="2367148" cy="337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371C-FBBB-4034-8A2E-9682E8F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BA1FD-8FA8-4639-B042-5B8D368B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7B901-73F6-4A38-9E11-9414C2E0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384029"/>
          </a:xfrm>
        </p:spPr>
        <p:txBody>
          <a:bodyPr/>
          <a:lstStyle/>
          <a:p>
            <a:r>
              <a:rPr lang="hu-HU" cap="small"/>
              <a:t>Hallgatói Tájékoztató</a:t>
            </a:r>
            <a:endParaRPr lang="hu-HU" cap="sm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AD97-D2EA-42FF-8960-25A33B3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6E3B4-4E58-4F26-B914-DC3DA115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Dr. </a:t>
            </a:r>
            <a:r>
              <a:rPr lang="hu-HU" dirty="0" err="1"/>
              <a:t>Botzheim</a:t>
            </a:r>
            <a:r>
              <a:rPr lang="hu-HU" dirty="0"/>
              <a:t> János</a:t>
            </a:r>
          </a:p>
          <a:p>
            <a:pPr lvl="1"/>
            <a:r>
              <a:rPr lang="hu-HU" dirty="0"/>
              <a:t>szoba: D403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2"/>
              </a:rPr>
              <a:t>botzheim@mogi.bme.hu</a:t>
            </a:r>
            <a:endParaRPr lang="hu-HU" dirty="0"/>
          </a:p>
          <a:p>
            <a:r>
              <a:rPr lang="hu-HU" dirty="0"/>
              <a:t>Nagy Balázs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3"/>
              </a:rPr>
              <a:t>nagybalazs@mogi.bme.hu</a:t>
            </a:r>
            <a:endParaRPr lang="hu-HU" dirty="0"/>
          </a:p>
          <a:p>
            <a:r>
              <a:rPr lang="hu-HU" dirty="0"/>
              <a:t>Domonkos Márk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hu-HU" dirty="0">
                <a:hlinkClick r:id="rId4"/>
              </a:rPr>
              <a:t>domonkos@mogi.bme.hu</a:t>
            </a:r>
            <a:endParaRPr lang="hu-HU" dirty="0"/>
          </a:p>
          <a:p>
            <a:r>
              <a:rPr lang="hu-HU" dirty="0"/>
              <a:t>Gyöngyössy Natabara</a:t>
            </a:r>
          </a:p>
          <a:p>
            <a:pPr lvl="1"/>
            <a:r>
              <a:rPr lang="hu-HU" dirty="0"/>
              <a:t>szoba: D422</a:t>
            </a:r>
          </a:p>
          <a:p>
            <a:pPr lvl="1"/>
            <a:r>
              <a:rPr lang="hu-HU" dirty="0"/>
              <a:t>email: </a:t>
            </a:r>
            <a:r>
              <a:rPr lang="en-GB" dirty="0">
                <a:hlinkClick r:id="rId5"/>
              </a:rPr>
              <a:t>natabara@gyongyossy.hu</a:t>
            </a:r>
            <a:endParaRPr lang="hu-HU" dirty="0"/>
          </a:p>
          <a:p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6D457-A0F0-4512-B295-1EDAB4BCFBB2}"/>
              </a:ext>
            </a:extLst>
          </p:cNvPr>
          <p:cNvSpPr txBox="1"/>
          <p:nvPr/>
        </p:nvSpPr>
        <p:spPr>
          <a:xfrm>
            <a:off x="6151705" y="2247128"/>
            <a:ext cx="22940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M</a:t>
            </a:r>
            <a:r>
              <a:rPr lang="hu-HU" sz="3200" dirty="0"/>
              <a:t>esterséges</a:t>
            </a:r>
          </a:p>
          <a:p>
            <a:r>
              <a:rPr lang="hu-HU" sz="3200" b="1" dirty="0"/>
              <a:t>I</a:t>
            </a:r>
            <a:r>
              <a:rPr lang="hu-HU" sz="3200" dirty="0"/>
              <a:t>ntelligencia</a:t>
            </a:r>
          </a:p>
          <a:p>
            <a:r>
              <a:rPr lang="hu-HU" sz="3200" dirty="0"/>
              <a:t>és</a:t>
            </a:r>
          </a:p>
          <a:p>
            <a:r>
              <a:rPr lang="hu-HU" sz="3200" b="1" dirty="0"/>
              <a:t>K</a:t>
            </a:r>
            <a:r>
              <a:rPr lang="hu-HU" sz="3200" dirty="0"/>
              <a:t>ognitív</a:t>
            </a:r>
          </a:p>
          <a:p>
            <a:r>
              <a:rPr lang="hu-HU" sz="3200" b="1" dirty="0"/>
              <a:t>Ro</a:t>
            </a:r>
            <a:r>
              <a:rPr lang="hu-HU" sz="3200" dirty="0"/>
              <a:t>botika</a:t>
            </a:r>
          </a:p>
          <a:p>
            <a:r>
              <a:rPr lang="hu-HU" sz="3200" b="1" dirty="0"/>
              <a:t>Labor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434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Valós ML feladatok megoldása </a:t>
            </a:r>
            <a:r>
              <a:rPr lang="hu-HU" sz="2400" dirty="0" err="1"/>
              <a:t>SNNekkel</a:t>
            </a:r>
            <a:r>
              <a:rPr lang="hu-HU" sz="2400" dirty="0"/>
              <a:t>. Alkalmazásokra optimalizálás, gyorsan futó modellek készítése.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8008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Feladat kiválasztása,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Már meglevő tanítás, modellek, struktúrák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Hyperparaméterek</a:t>
            </a:r>
            <a:r>
              <a:rPr lang="hu-HU" sz="2400" dirty="0"/>
              <a:t> optimalizálása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kész hálózat alkalmazásba integrálása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07" y="5150002"/>
            <a:ext cx="810674" cy="81232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75" y="5150002"/>
            <a:ext cx="848531" cy="848531"/>
          </a:xfrm>
          <a:prstGeom prst="rect">
            <a:avLst/>
          </a:prstGeom>
        </p:spPr>
      </p:pic>
      <p:pic>
        <p:nvPicPr>
          <p:cNvPr id="23" name="Kép 2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935F2ED7-410B-4E26-BC4C-76D9C6AD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1" y="5150002"/>
            <a:ext cx="797735" cy="803197"/>
          </a:xfrm>
          <a:prstGeom prst="rect">
            <a:avLst/>
          </a:prstGeom>
        </p:spPr>
      </p:pic>
      <p:pic>
        <p:nvPicPr>
          <p:cNvPr id="17410" name="Picture 2" descr="Képtalálat a következőre: „spiking neural robot”">
            <a:extLst>
              <a:ext uri="{FF2B5EF4-FFF2-40B4-BE49-F238E27FC236}">
                <a16:creationId xmlns:a16="http://schemas.microsoft.com/office/drawing/2014/main" id="{A89EE5DD-84C2-4987-8385-29C36FA6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56" y="2409758"/>
            <a:ext cx="4048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9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761A4D-EC90-477F-B761-7DF2AE2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Evolúciós és szabályalapú rendszerek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43E435-4123-43DA-A872-2696C34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FB8582-B01B-4E8B-ACB2-7DF0976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FEF875F-A30E-46A8-B4C6-5A4E859D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31</a:t>
            </a:fld>
            <a:endParaRPr lang="hu-HU" dirty="0"/>
          </a:p>
        </p:txBody>
      </p:sp>
      <p:pic>
        <p:nvPicPr>
          <p:cNvPr id="8" name="Tartalom helye 7" descr="A képen fénykép, különböző, nő, férfi látható&#10;&#10;Automatikusan generált leírás">
            <a:extLst>
              <a:ext uri="{FF2B5EF4-FFF2-40B4-BE49-F238E27FC236}">
                <a16:creationId xmlns:a16="http://schemas.microsoft.com/office/drawing/2014/main" id="{850EA280-E715-4E21-9622-E556B2B89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995306"/>
            <a:ext cx="4221555" cy="5078563"/>
          </a:xfrm>
        </p:spPr>
      </p:pic>
    </p:spTree>
    <p:extLst>
      <p:ext uri="{BB962C8B-B14F-4D97-AF65-F5344CB8AC3E}">
        <p14:creationId xmlns:p14="http://schemas.microsoft.com/office/powerpoint/2010/main" val="131600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Hyperparaméter</a:t>
            </a:r>
            <a:r>
              <a:rPr lang="hu-HU" dirty="0"/>
              <a:t> optimalizációk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959220"/>
            <a:ext cx="87680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200" dirty="0"/>
              <a:t>A kézzel megadott paraméterek redukálják azt a teret ahol az optimalizáló algoritmusok (</a:t>
            </a:r>
            <a:r>
              <a:rPr lang="hu-HU" sz="2200" dirty="0" err="1"/>
              <a:t>pl</a:t>
            </a:r>
            <a:r>
              <a:rPr lang="hu-HU" sz="2200" dirty="0"/>
              <a:t> </a:t>
            </a:r>
            <a:r>
              <a:rPr lang="hu-HU" sz="2200" dirty="0" err="1"/>
              <a:t>ANNek</a:t>
            </a:r>
            <a:r>
              <a:rPr lang="hu-HU" sz="2200" dirty="0"/>
              <a:t>) működnek. Megfelelő algoritmusokkal ezeket egy kisebb paraméterszámú algoritmussal tovább optimalizálhatjuk, erre a fenti algoritmusok rendkívül alkalmasak.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Evolúciós algoritmusok mélyebb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Optimalizálni kívánt modellek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Általános optimalizációs stratégia kidolgozása,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Új, illetve </a:t>
            </a:r>
            <a:r>
              <a:rPr lang="hu-HU" sz="2400" dirty="0" err="1"/>
              <a:t>optimalizálatlan</a:t>
            </a:r>
            <a:r>
              <a:rPr lang="hu-HU" sz="2400" dirty="0"/>
              <a:t> modell összehasonlítása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6728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8" y="5173517"/>
            <a:ext cx="797735" cy="8031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10D41-3B13-4F00-B213-61E7AAC21C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96" y="2698016"/>
            <a:ext cx="4086404" cy="24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7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evolúciós stratégiák, operátorok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Új operátorok, mint „keresztbe oltás”, dinamikus operátorok, valamint új stratégiák, mint a </a:t>
            </a:r>
            <a:r>
              <a:rPr lang="hu-HU" sz="2400" dirty="0" err="1"/>
              <a:t>novelty</a:t>
            </a:r>
            <a:r>
              <a:rPr lang="hu-HU" sz="2400" dirty="0"/>
              <a:t> </a:t>
            </a:r>
            <a:r>
              <a:rPr lang="hu-HU" sz="2400" dirty="0" err="1"/>
              <a:t>search</a:t>
            </a:r>
            <a:r>
              <a:rPr lang="hu-HU" sz="2400" dirty="0"/>
              <a:t>, vagy a fitnesz függvényt becslő, vagy nem igénylő stratégiák beható vizsgálata.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Tájékozódás a megfelelő területen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Ötletek implementálása, kipróbálása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Legjobb operátorok, stratégiák kibővítése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  <a:endParaRPr lang="hu-HU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71550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84" y="5132768"/>
            <a:ext cx="797735" cy="803197"/>
          </a:xfrm>
          <a:prstGeom prst="rect">
            <a:avLst/>
          </a:prstGeom>
        </p:spPr>
      </p:pic>
      <p:pic>
        <p:nvPicPr>
          <p:cNvPr id="2050" name="Picture 2" descr="Képtalálat a következőre: „evolutionary crossover operator”">
            <a:extLst>
              <a:ext uri="{FF2B5EF4-FFF2-40B4-BE49-F238E27FC236}">
                <a16:creationId xmlns:a16="http://schemas.microsoft.com/office/drawing/2014/main" id="{B852ED53-1E7A-4D50-AE59-0B5CE330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82" y="3463045"/>
            <a:ext cx="4482352" cy="11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8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Populációszintű műveletek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Több populáció (</a:t>
            </a:r>
            <a:r>
              <a:rPr lang="hu-HU" sz="2400" dirty="0" err="1"/>
              <a:t>pl</a:t>
            </a:r>
            <a:r>
              <a:rPr lang="hu-HU" sz="2400" dirty="0"/>
              <a:t> </a:t>
            </a:r>
            <a:r>
              <a:rPr lang="hu-HU" sz="2400" dirty="0" err="1"/>
              <a:t>arms</a:t>
            </a:r>
            <a:r>
              <a:rPr lang="hu-HU" sz="2400" dirty="0"/>
              <a:t> </a:t>
            </a:r>
            <a:r>
              <a:rPr lang="hu-HU" sz="2400" dirty="0" err="1"/>
              <a:t>race</a:t>
            </a:r>
            <a:r>
              <a:rPr lang="hu-HU" sz="2400" dirty="0"/>
              <a:t>), illetve egy populáción belül több típusú egyed kipróbálása egyes feladatokra. Evolúció szimulátorok (pl.: nyuszik </a:t>
            </a:r>
            <a:r>
              <a:rPr lang="hu-HU" sz="2400" dirty="0" err="1"/>
              <a:t>vs</a:t>
            </a:r>
            <a:r>
              <a:rPr lang="hu-HU" sz="2400" dirty="0"/>
              <a:t>. rókák).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State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art 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Módszerek továbbfejlesztése, új ötletek begyűjtése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Implementáció, optimális alkalmazási területek találása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Benchmarkok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108544" y="513276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31" y="5127991"/>
            <a:ext cx="797735" cy="803197"/>
          </a:xfrm>
          <a:prstGeom prst="rect">
            <a:avLst/>
          </a:prstGeom>
        </p:spPr>
      </p:pic>
      <p:pic>
        <p:nvPicPr>
          <p:cNvPr id="3074" name="Picture 2" descr="Képtalálat a következőre: „evolution simulator genetic programming”">
            <a:extLst>
              <a:ext uri="{FF2B5EF4-FFF2-40B4-BE49-F238E27FC236}">
                <a16:creationId xmlns:a16="http://schemas.microsoft.com/office/drawing/2014/main" id="{D16D9A82-C1D6-484B-9D87-F7A65400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36" y="2633878"/>
            <a:ext cx="3817376" cy="21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4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D216A6E-FA07-4C17-8C02-7090ECC4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25" y="2213166"/>
            <a:ext cx="3303357" cy="30421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Affordancia</a:t>
            </a:r>
            <a:r>
              <a:rPr lang="hu-HU" dirty="0"/>
              <a:t> képlet visszafejtés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Lejtő meredekség becslés mérési adatainak regressziója, visszafejtése. ANN </a:t>
            </a:r>
            <a:r>
              <a:rPr lang="hu-HU" sz="2400" dirty="0" err="1"/>
              <a:t>predikciós</a:t>
            </a:r>
            <a:r>
              <a:rPr lang="hu-HU" sz="2400" dirty="0"/>
              <a:t> és szabályrendszer alapon is.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8" y="2698016"/>
            <a:ext cx="5330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 beszerzése, kísérlet megértése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Irodalomkutatás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Szabályalapú rendszer megalkotása,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hálózat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Hálóból szabály kinyeréses metódus kipróbálása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45" y="5273289"/>
            <a:ext cx="810674" cy="8106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5273912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62" y="5277027"/>
            <a:ext cx="797735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Szabályzó modellek visszafejtése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Emberi szabályzó mérések alapján modellek betanítása. Szabályrendszer kinyeréséhez, egyszerű </a:t>
            </a:r>
            <a:r>
              <a:rPr lang="hu-HU" sz="2400" dirty="0" err="1"/>
              <a:t>predikcióhoz</a:t>
            </a:r>
            <a:r>
              <a:rPr lang="hu-HU" sz="2400" dirty="0"/>
              <a:t>, modell alapú regresszióhoz, szimulátoron megerősítéses módszerrel, vagy </a:t>
            </a:r>
            <a:r>
              <a:rPr lang="hu-HU" sz="2400" dirty="0" err="1"/>
              <a:t>SNNnel</a:t>
            </a:r>
            <a:r>
              <a:rPr lang="hu-HU" sz="2400" dirty="0"/>
              <a:t>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Adatok, kísérlet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Az adott módszer elméletének és gyakorlatának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Modell alkotás, optimalizáció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Összevetés az emberi eredményekkel, dokumentálás</a:t>
            </a:r>
            <a:endParaRPr lang="hu-HU" sz="2000" dirty="0"/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FE315C03-F7CD-446A-9886-5C55678DD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76" y="5263830"/>
            <a:ext cx="810674" cy="81067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D52B477-0D86-4BF5-BEC4-208AE960E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8" y="5270894"/>
            <a:ext cx="810674" cy="8123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4D74365-D115-4F71-8CFB-7616D409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6559964" y="526507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4" y="526507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5" y="5271307"/>
            <a:ext cx="797735" cy="803197"/>
          </a:xfrm>
          <a:prstGeom prst="rect">
            <a:avLst/>
          </a:prstGeom>
        </p:spPr>
      </p:pic>
      <p:pic>
        <p:nvPicPr>
          <p:cNvPr id="10242" name="Picture 2" descr="Képtalálat a következőre: „human balancing control”">
            <a:extLst>
              <a:ext uri="{FF2B5EF4-FFF2-40B4-BE49-F238E27FC236}">
                <a16:creationId xmlns:a16="http://schemas.microsoft.com/office/drawing/2014/main" id="{1C3BBC40-EC4C-48BB-999C-5F64F33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68" y="2600784"/>
            <a:ext cx="3560147" cy="26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 descr="A képen étel, rajz, aláírás látható&#10;&#10;Automatikusan generált leírás">
            <a:extLst>
              <a:ext uri="{FF2B5EF4-FFF2-40B4-BE49-F238E27FC236}">
                <a16:creationId xmlns:a16="http://schemas.microsoft.com/office/drawing/2014/main" id="{A6470F1E-825A-489C-AFDC-752102E19E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60" y="961893"/>
            <a:ext cx="1465735" cy="89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 </a:t>
            </a:r>
            <a:r>
              <a:rPr lang="hu-HU" dirty="0">
                <a:sym typeface="Wingdings" panose="05000000000000000000" pitchFamily="2" charset="2"/>
              </a:rPr>
              <a:t> szabályrendszer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különböző </a:t>
            </a:r>
            <a:r>
              <a:rPr lang="hu-HU" sz="2400" dirty="0" err="1"/>
              <a:t>neuro</a:t>
            </a:r>
            <a:r>
              <a:rPr lang="hu-HU" sz="2400" dirty="0"/>
              <a:t>-fuzzy és más szabályrendszer kinyerési módszerek alkalmazása neurális hálókon.</a:t>
            </a:r>
            <a:endParaRPr lang="hu-HU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Neuro</a:t>
            </a:r>
            <a:r>
              <a:rPr lang="hu-HU" sz="2400" dirty="0"/>
              <a:t>-fuzzy rendszerek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Neurális hálóból szabálykinyerési módszerek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/>
              <a:t>Szabályrendszerek eliminációja</a:t>
            </a:r>
            <a:endParaRPr lang="hu-HU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7CC9ED7-4FEB-4FDF-9830-602410A2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86" y="5166454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6" y="5163193"/>
            <a:ext cx="797735" cy="803197"/>
          </a:xfrm>
          <a:prstGeom prst="rect">
            <a:avLst/>
          </a:prstGeom>
        </p:spPr>
      </p:pic>
      <p:pic>
        <p:nvPicPr>
          <p:cNvPr id="11266" name="Picture 2" descr="Képtalálat a következőre: „neurofuzzy”">
            <a:extLst>
              <a:ext uri="{FF2B5EF4-FFF2-40B4-BE49-F238E27FC236}">
                <a16:creationId xmlns:a16="http://schemas.microsoft.com/office/drawing/2014/main" id="{70ED659C-9C69-4466-A0FE-1FA34215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64" y="2215352"/>
            <a:ext cx="3633656" cy="27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14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246EE-2ABA-4F17-8FCA-2AC144B6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542E51A-9463-4846-893F-EE3C134C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5EA32-5291-4D4E-8582-FE046B33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DD54C2-E879-42D0-ACD3-DE9234E0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38</a:t>
            </a:fld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52D4CAE-B0D1-460F-A0D8-5847459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30" y="936923"/>
            <a:ext cx="4046508" cy="5162550"/>
          </a:xfrm>
        </p:spPr>
      </p:pic>
    </p:spTree>
    <p:extLst>
      <p:ext uri="{BB962C8B-B14F-4D97-AF65-F5344CB8AC3E}">
        <p14:creationId xmlns:p14="http://schemas.microsoft.com/office/powerpoint/2010/main" val="76066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CE1B8-5E11-405D-B195-03BC0BD8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Robotino</a:t>
            </a:r>
            <a:r>
              <a:rPr lang="hu-HU" dirty="0"/>
              <a:t> fejlesztés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28F660A-121D-48FA-80FF-AB080569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0C221E-5873-44E4-B87F-0B2E305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5A39BCD-CECE-4E9E-BA43-2EB3066E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39</a:t>
            </a:fld>
            <a:endParaRPr lang="hu-HU" dirty="0"/>
          </a:p>
        </p:txBody>
      </p:sp>
      <p:pic>
        <p:nvPicPr>
          <p:cNvPr id="8" name="Tartalom helye 7" descr="A képen torta, asztal, ülő, teherautó látható&#10;&#10;Automatikusan generált leírás">
            <a:extLst>
              <a:ext uri="{FF2B5EF4-FFF2-40B4-BE49-F238E27FC236}">
                <a16:creationId xmlns:a16="http://schemas.microsoft.com/office/drawing/2014/main" id="{4B3732ED-4D5E-4FE4-B8AE-9573E7EA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80" y="2265999"/>
            <a:ext cx="2857500" cy="2628900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A297425-1F6F-4ADE-8CEE-DCBFD47CC2AF}"/>
              </a:ext>
            </a:extLst>
          </p:cNvPr>
          <p:cNvSpPr txBox="1"/>
          <p:nvPr/>
        </p:nvSpPr>
        <p:spPr>
          <a:xfrm>
            <a:off x="6304709" y="5196056"/>
            <a:ext cx="10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Megfogó</a:t>
            </a:r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4195C37-B799-482E-A366-6C5E779E01F3}"/>
              </a:ext>
            </a:extLst>
          </p:cNvPr>
          <p:cNvSpPr txBox="1"/>
          <p:nvPr/>
        </p:nvSpPr>
        <p:spPr>
          <a:xfrm>
            <a:off x="6053931" y="2224694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Kameramozgatás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4BE34C2-6599-4271-97CA-6647D6C46B0E}"/>
              </a:ext>
            </a:extLst>
          </p:cNvPr>
          <p:cNvSpPr txBox="1"/>
          <p:nvPr/>
        </p:nvSpPr>
        <p:spPr>
          <a:xfrm>
            <a:off x="2799941" y="1410844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LED visszajelzés</a:t>
            </a:r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D549F90-CB5C-413B-BE58-30AB7DD44440}"/>
              </a:ext>
            </a:extLst>
          </p:cNvPr>
          <p:cNvSpPr txBox="1"/>
          <p:nvPr/>
        </p:nvSpPr>
        <p:spPr>
          <a:xfrm>
            <a:off x="960522" y="4300248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Automata töltés</a:t>
            </a:r>
            <a:endParaRPr lang="en-US" dirty="0"/>
          </a:p>
        </p:txBody>
      </p: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73D641A4-F458-40D3-A7F2-5ACE53C8E8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799" y="1919876"/>
            <a:ext cx="736601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15ECB877-DC33-4044-A4CD-968FE51A5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8025" y="2516777"/>
            <a:ext cx="896684" cy="722812"/>
          </a:xfrm>
          <a:prstGeom prst="bentConnector3">
            <a:avLst>
              <a:gd name="adj1" fmla="val 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165013BA-19A7-4753-A4CB-CDD49A7895D5}"/>
              </a:ext>
            </a:extLst>
          </p:cNvPr>
          <p:cNvCxnSpPr/>
          <p:nvPr/>
        </p:nvCxnSpPr>
        <p:spPr>
          <a:xfrm flipV="1">
            <a:off x="1808318" y="3718560"/>
            <a:ext cx="1344185" cy="505097"/>
          </a:xfrm>
          <a:prstGeom prst="bentConnector3">
            <a:avLst>
              <a:gd name="adj1" fmla="val -5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Összekötő: szögletes 28">
            <a:extLst>
              <a:ext uri="{FF2B5EF4-FFF2-40B4-BE49-F238E27FC236}">
                <a16:creationId xmlns:a16="http://schemas.microsoft.com/office/drawing/2014/main" id="{94CD0DC8-3AA9-4AD3-BE17-98884D5FE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4970" y="4800982"/>
            <a:ext cx="711141" cy="448339"/>
          </a:xfrm>
          <a:prstGeom prst="bentConnector3">
            <a:avLst>
              <a:gd name="adj1" fmla="val 1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Kép 35" descr="A képen játék látható&#10;&#10;Automatikusan generált leírás">
            <a:extLst>
              <a:ext uri="{FF2B5EF4-FFF2-40B4-BE49-F238E27FC236}">
                <a16:creationId xmlns:a16="http://schemas.microsoft.com/office/drawing/2014/main" id="{D2E08F94-E7AE-42A6-B4D3-913A4AB27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5" y="4653019"/>
            <a:ext cx="475113" cy="478367"/>
          </a:xfrm>
          <a:prstGeom prst="rect">
            <a:avLst/>
          </a:prstGeom>
        </p:spPr>
      </p:pic>
      <p:pic>
        <p:nvPicPr>
          <p:cNvPr id="37" name="Kép 36" descr="A képen óra, rajz látható&#10;&#10;Automatikusan generált leírás">
            <a:extLst>
              <a:ext uri="{FF2B5EF4-FFF2-40B4-BE49-F238E27FC236}">
                <a16:creationId xmlns:a16="http://schemas.microsoft.com/office/drawing/2014/main" id="{381CE2F4-42AF-42F6-B651-1104407A8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" y="4655715"/>
            <a:ext cx="475113" cy="478367"/>
          </a:xfrm>
          <a:prstGeom prst="rect">
            <a:avLst/>
          </a:prstGeom>
        </p:spPr>
      </p:pic>
      <p:pic>
        <p:nvPicPr>
          <p:cNvPr id="38" name="Kép 37" descr="A képen játék, rajz látható&#10;&#10;Automatikusan generált leírás">
            <a:extLst>
              <a:ext uri="{FF2B5EF4-FFF2-40B4-BE49-F238E27FC236}">
                <a16:creationId xmlns:a16="http://schemas.microsoft.com/office/drawing/2014/main" id="{F8199DC1-588B-4D4E-BD45-5D477A195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09" y="2594026"/>
            <a:ext cx="475113" cy="478366"/>
          </a:xfrm>
          <a:prstGeom prst="rect">
            <a:avLst/>
          </a:prstGeom>
        </p:spPr>
      </p:pic>
      <p:pic>
        <p:nvPicPr>
          <p:cNvPr id="39" name="Kép 38" descr="A képen játék látható&#10;&#10;Automatikusan generált leírás">
            <a:extLst>
              <a:ext uri="{FF2B5EF4-FFF2-40B4-BE49-F238E27FC236}">
                <a16:creationId xmlns:a16="http://schemas.microsoft.com/office/drawing/2014/main" id="{23154CE7-F980-40C6-A500-B74BAB3B5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4" y="5141538"/>
            <a:ext cx="475113" cy="478367"/>
          </a:xfrm>
          <a:prstGeom prst="rect">
            <a:avLst/>
          </a:prstGeom>
        </p:spPr>
      </p:pic>
      <p:pic>
        <p:nvPicPr>
          <p:cNvPr id="40" name="Kép 39" descr="A képen játék látható&#10;&#10;Automatikusan generált leírás">
            <a:extLst>
              <a:ext uri="{FF2B5EF4-FFF2-40B4-BE49-F238E27FC236}">
                <a16:creationId xmlns:a16="http://schemas.microsoft.com/office/drawing/2014/main" id="{86242816-92F9-45D3-84F0-65085D54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69" y="2594026"/>
            <a:ext cx="475113" cy="478367"/>
          </a:xfrm>
          <a:prstGeom prst="rect">
            <a:avLst/>
          </a:prstGeom>
        </p:spPr>
      </p:pic>
      <p:pic>
        <p:nvPicPr>
          <p:cNvPr id="41" name="Kép 40" descr="A képen óra, rajz látható&#10;&#10;Automatikusan generált leírás">
            <a:extLst>
              <a:ext uri="{FF2B5EF4-FFF2-40B4-BE49-F238E27FC236}">
                <a16:creationId xmlns:a16="http://schemas.microsoft.com/office/drawing/2014/main" id="{65756444-C52D-48AE-B879-F83181A05D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70" y="2594026"/>
            <a:ext cx="475113" cy="478367"/>
          </a:xfrm>
          <a:prstGeom prst="rect">
            <a:avLst/>
          </a:prstGeom>
        </p:spPr>
      </p:pic>
      <p:pic>
        <p:nvPicPr>
          <p:cNvPr id="42" name="Kép 4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ED280CCC-88FE-4221-A38F-B1A4DE6FA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52" y="1356327"/>
            <a:ext cx="475113" cy="478366"/>
          </a:xfrm>
          <a:prstGeom prst="rect">
            <a:avLst/>
          </a:prstGeom>
        </p:spPr>
      </p:pic>
      <p:pic>
        <p:nvPicPr>
          <p:cNvPr id="43" name="Kép 42" descr="A képen óra, rajz látható&#10;&#10;Automatikusan generált leírás">
            <a:extLst>
              <a:ext uri="{FF2B5EF4-FFF2-40B4-BE49-F238E27FC236}">
                <a16:creationId xmlns:a16="http://schemas.microsoft.com/office/drawing/2014/main" id="{D0EE225A-9542-46CF-920B-D7FE2683E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61" y="1356327"/>
            <a:ext cx="475113" cy="478367"/>
          </a:xfrm>
          <a:prstGeom prst="rect">
            <a:avLst/>
          </a:prstGeom>
        </p:spPr>
      </p:pic>
      <p:pic>
        <p:nvPicPr>
          <p:cNvPr id="44" name="Kép 43" descr="A képen óra, rajz látható&#10;&#10;Automatikusan generált leírás">
            <a:extLst>
              <a:ext uri="{FF2B5EF4-FFF2-40B4-BE49-F238E27FC236}">
                <a16:creationId xmlns:a16="http://schemas.microsoft.com/office/drawing/2014/main" id="{6D55F542-8CD9-4887-8D06-070084DF4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98" y="5141538"/>
            <a:ext cx="475113" cy="47836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7AD0683-7B56-460C-A39D-A926E11314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22" y="970118"/>
            <a:ext cx="812329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FF261-80E0-40E9-A801-363CA005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tudunk ajánlani?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A53682-367A-45D3-BF26-27A4E9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C07A16-CC81-4D1D-B5D5-CFF592F9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FA724-2A83-43AD-803B-61C5BAC2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4C2E8B-95CB-4FE3-BAFF-53F55B58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4337506" cy="4397559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Szakdolgozat </a:t>
            </a:r>
          </a:p>
          <a:p>
            <a:r>
              <a:rPr lang="hu-HU" dirty="0"/>
              <a:t>Diplomamunka</a:t>
            </a:r>
          </a:p>
          <a:p>
            <a:r>
              <a:rPr lang="hu-HU" dirty="0"/>
              <a:t>Doktori témák</a:t>
            </a:r>
          </a:p>
          <a:p>
            <a:r>
              <a:rPr lang="hu-HU" dirty="0"/>
              <a:t>TDK</a:t>
            </a:r>
          </a:p>
          <a:p>
            <a:r>
              <a:rPr lang="hu-HU" dirty="0"/>
              <a:t>Önálló labor, házifeladat</a:t>
            </a:r>
          </a:p>
          <a:p>
            <a:r>
              <a:rPr lang="hu-HU" dirty="0"/>
              <a:t>Cikk a doktori felvételihez</a:t>
            </a:r>
          </a:p>
          <a:p>
            <a:r>
              <a:rPr lang="hu-HU" dirty="0"/>
              <a:t>DIY</a:t>
            </a:r>
          </a:p>
          <a:p>
            <a:r>
              <a:rPr lang="hu-HU" dirty="0"/>
              <a:t>Külsős projektek</a:t>
            </a:r>
          </a:p>
          <a:p>
            <a:r>
              <a:rPr lang="hu-HU" dirty="0"/>
              <a:t>Személyes konzultációk, kellemes, kreatív légkör</a:t>
            </a:r>
          </a:p>
          <a:p>
            <a:endParaRPr lang="en-US" dirty="0"/>
          </a:p>
        </p:txBody>
      </p:sp>
      <p:pic>
        <p:nvPicPr>
          <p:cNvPr id="8" name="Kép 7" descr="A képen aláírás látható&#10;&#10;Automatikusan generált leírás">
            <a:extLst>
              <a:ext uri="{FF2B5EF4-FFF2-40B4-BE49-F238E27FC236}">
                <a16:creationId xmlns:a16="http://schemas.microsoft.com/office/drawing/2014/main" id="{4C37B720-08F4-427C-930B-A610690E7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1846231"/>
            <a:ext cx="980431" cy="978218"/>
          </a:xfrm>
          <a:prstGeom prst="rect">
            <a:avLst/>
          </a:prstGeom>
        </p:spPr>
      </p:pic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262A72EA-946A-4C45-9385-ED6BC05F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9" y="1316143"/>
            <a:ext cx="1015738" cy="97355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72764CB-8509-4A69-99D3-365F847B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3" y="2847473"/>
            <a:ext cx="1527810" cy="1296134"/>
          </a:xfrm>
          <a:prstGeom prst="rect">
            <a:avLst/>
          </a:prstGeom>
        </p:spPr>
      </p:pic>
      <p:pic>
        <p:nvPicPr>
          <p:cNvPr id="14" name="Kép 13" descr="A képen asztal látható&#10;&#10;Automatikusan generált leírás">
            <a:extLst>
              <a:ext uri="{FF2B5EF4-FFF2-40B4-BE49-F238E27FC236}">
                <a16:creationId xmlns:a16="http://schemas.microsoft.com/office/drawing/2014/main" id="{EEBFA3C0-0B5D-4BC1-938D-FF1ECC85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39" y="3200589"/>
            <a:ext cx="1996234" cy="1996234"/>
          </a:xfrm>
          <a:prstGeom prst="rect">
            <a:avLst/>
          </a:prstGeom>
        </p:spPr>
      </p:pic>
      <p:pic>
        <p:nvPicPr>
          <p:cNvPr id="16" name="Kép 15" descr="A képen játék látható&#10;&#10;Automatikusan generált leírás">
            <a:extLst>
              <a:ext uri="{FF2B5EF4-FFF2-40B4-BE49-F238E27FC236}">
                <a16:creationId xmlns:a16="http://schemas.microsoft.com/office/drawing/2014/main" id="{C134FC10-6C09-4626-92F0-902AE0A0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00" y="5300584"/>
            <a:ext cx="792468" cy="797896"/>
          </a:xfrm>
          <a:prstGeom prst="rect">
            <a:avLst/>
          </a:prstGeom>
        </p:spPr>
      </p:pic>
      <p:pic>
        <p:nvPicPr>
          <p:cNvPr id="20" name="Kép 19" descr="A képen óra, rajz látható&#10;&#10;Automatikusan generált leírás">
            <a:extLst>
              <a:ext uri="{FF2B5EF4-FFF2-40B4-BE49-F238E27FC236}">
                <a16:creationId xmlns:a16="http://schemas.microsoft.com/office/drawing/2014/main" id="{D4BED47D-2817-4629-A53D-E8C6B791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1" y="5300584"/>
            <a:ext cx="792468" cy="797896"/>
          </a:xfrm>
          <a:prstGeom prst="rect">
            <a:avLst/>
          </a:prstGeom>
        </p:spPr>
      </p:pic>
      <p:pic>
        <p:nvPicPr>
          <p:cNvPr id="22" name="Kép 2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1C84FB3D-52F2-482A-AF03-3FFC21A2F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" y="5301735"/>
            <a:ext cx="792468" cy="797896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1E1A83E-C632-4D5F-8FF8-F7DC4D85F569}"/>
              </a:ext>
            </a:extLst>
          </p:cNvPr>
          <p:cNvSpPr txBox="1"/>
          <p:nvPr/>
        </p:nvSpPr>
        <p:spPr>
          <a:xfrm>
            <a:off x="923839" y="5514866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Programozás</a:t>
            </a:r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4A1D29E-5ACD-4F48-8FC5-7EF7358CD445}"/>
              </a:ext>
            </a:extLst>
          </p:cNvPr>
          <p:cNvSpPr txBox="1"/>
          <p:nvPr/>
        </p:nvSpPr>
        <p:spPr>
          <a:xfrm>
            <a:off x="3443302" y="551486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Mechanikai tervezés</a:t>
            </a:r>
            <a:endParaRPr lang="en-US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B5B3389-60F1-4A99-9030-647D00E8E8A6}"/>
              </a:ext>
            </a:extLst>
          </p:cNvPr>
          <p:cNvSpPr txBox="1"/>
          <p:nvPr/>
        </p:nvSpPr>
        <p:spPr>
          <a:xfrm>
            <a:off x="6644857" y="5527115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Elektronikai tervezés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1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A3C28-CEED-450F-BDBB-CB8BE80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Etorobotikai</a:t>
            </a:r>
            <a:r>
              <a:rPr lang="hu-HU" dirty="0"/>
              <a:t> kutatások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A75247-FE69-4174-91E4-31514AE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878385-12E1-46FC-A41F-55780E5A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E92FAC-4B35-4EDE-A649-C621684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40</a:t>
            </a:fld>
            <a:endParaRPr lang="hu-HU" dirty="0"/>
          </a:p>
        </p:txBody>
      </p:sp>
      <p:pic>
        <p:nvPicPr>
          <p:cNvPr id="8" name="Tartalom helye 7" descr="A képen ülő, rajz, számítógép látható&#10;&#10;Automatikusan generált leírás">
            <a:extLst>
              <a:ext uri="{FF2B5EF4-FFF2-40B4-BE49-F238E27FC236}">
                <a16:creationId xmlns:a16="http://schemas.microsoft.com/office/drawing/2014/main" id="{F44A8EB1-602F-415E-BE64-6B2C634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7" y="936923"/>
            <a:ext cx="5392804" cy="5162550"/>
          </a:xfrm>
        </p:spPr>
      </p:pic>
      <p:pic>
        <p:nvPicPr>
          <p:cNvPr id="9" name="Kép 8" descr="A képen játék, rajz látható&#10;&#10;Automatikusan generált leírás">
            <a:extLst>
              <a:ext uri="{FF2B5EF4-FFF2-40B4-BE49-F238E27FC236}">
                <a16:creationId xmlns:a16="http://schemas.microsoft.com/office/drawing/2014/main" id="{BD1969F7-03BF-4C42-904B-CDD7815F4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1" y="1464053"/>
            <a:ext cx="475113" cy="47836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BAC8E1F-7264-42A0-9441-B6B06C5FC0DD}"/>
              </a:ext>
            </a:extLst>
          </p:cNvPr>
          <p:cNvSpPr txBox="1"/>
          <p:nvPr/>
        </p:nvSpPr>
        <p:spPr>
          <a:xfrm>
            <a:off x="103874" y="1079449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</a:t>
            </a:r>
            <a:r>
              <a:rPr lang="hu-HU" dirty="0" err="1"/>
              <a:t>Motion</a:t>
            </a:r>
            <a:r>
              <a:rPr lang="hu-HU" dirty="0"/>
              <a:t> </a:t>
            </a:r>
            <a:r>
              <a:rPr lang="hu-HU" dirty="0" err="1"/>
              <a:t>Capture</a:t>
            </a:r>
            <a:r>
              <a:rPr lang="hu-HU" dirty="0"/>
              <a:t> integráció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768A790-EAEB-4E8F-B3E0-7E59A91F5910}"/>
              </a:ext>
            </a:extLst>
          </p:cNvPr>
          <p:cNvSpPr txBox="1"/>
          <p:nvPr/>
        </p:nvSpPr>
        <p:spPr>
          <a:xfrm>
            <a:off x="103874" y="2786592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Robot viselkedés implementáció</a:t>
            </a:r>
            <a:endParaRPr lang="en-US" dirty="0"/>
          </a:p>
        </p:txBody>
      </p:sp>
      <p:pic>
        <p:nvPicPr>
          <p:cNvPr id="12" name="Kép 11" descr="A képen játék, rajz látható&#10;&#10;Automatikusan generált leírás">
            <a:extLst>
              <a:ext uri="{FF2B5EF4-FFF2-40B4-BE49-F238E27FC236}">
                <a16:creationId xmlns:a16="http://schemas.microsoft.com/office/drawing/2014/main" id="{CE077F45-2705-44FF-B809-2A20FBFE1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9" y="3133009"/>
            <a:ext cx="475113" cy="478366"/>
          </a:xfrm>
          <a:prstGeom prst="rect">
            <a:avLst/>
          </a:prstGeom>
        </p:spPr>
      </p:pic>
      <p:pic>
        <p:nvPicPr>
          <p:cNvPr id="13" name="Kép 12" descr="A képen játék, rajz látható&#10;&#10;Automatikusan generált leírás">
            <a:extLst>
              <a:ext uri="{FF2B5EF4-FFF2-40B4-BE49-F238E27FC236}">
                <a16:creationId xmlns:a16="http://schemas.microsoft.com/office/drawing/2014/main" id="{2C5A1472-78E5-4DE4-935D-34ECA7E5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50" y="4637586"/>
            <a:ext cx="475113" cy="47836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3AC6BE2-E1BD-4203-9CF0-C88A38079DC2}"/>
              </a:ext>
            </a:extLst>
          </p:cNvPr>
          <p:cNvSpPr txBox="1"/>
          <p:nvPr/>
        </p:nvSpPr>
        <p:spPr>
          <a:xfrm>
            <a:off x="990085" y="4271077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Ainsworth</a:t>
            </a:r>
            <a:r>
              <a:rPr lang="hu-HU" dirty="0"/>
              <a:t> test</a:t>
            </a:r>
            <a:endParaRPr lang="en-US" dirty="0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5C58AAA1-1AEB-4C23-B3CB-A8992438F97B}"/>
              </a:ext>
            </a:extLst>
          </p:cNvPr>
          <p:cNvCxnSpPr/>
          <p:nvPr/>
        </p:nvCxnSpPr>
        <p:spPr>
          <a:xfrm>
            <a:off x="1689463" y="215101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10AAFB20-4F6D-44B4-B577-B36A37A489D7}"/>
              </a:ext>
            </a:extLst>
          </p:cNvPr>
          <p:cNvCxnSpPr/>
          <p:nvPr/>
        </p:nvCxnSpPr>
        <p:spPr>
          <a:xfrm>
            <a:off x="1689463" y="3783397"/>
            <a:ext cx="0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Kép 15" descr="A képen óra látható&#10;&#10;Automatikusan generált leírás">
            <a:extLst>
              <a:ext uri="{FF2B5EF4-FFF2-40B4-BE49-F238E27FC236}">
                <a16:creationId xmlns:a16="http://schemas.microsoft.com/office/drawing/2014/main" id="{EBF8AD17-10C2-4532-ACD1-46779381CF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8" y="4637586"/>
            <a:ext cx="478366" cy="4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22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Etocar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41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Autó állapotát embereknek jeleníti meg egy tableten keresztül. CAN és Android rendszerek összekétese. Cél az vezető és/vagy utasok felé az autó állapotának alternatív visszajelzése.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3574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CAN hálózat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Android applikáció implementálás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Etológiailag</a:t>
            </a:r>
            <a:r>
              <a:rPr lang="hu-HU" sz="2400" dirty="0"/>
              <a:t> inspirált állapot visszajelző rendszer implementálása.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134103" y="523508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5" y="5215532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64" y="5255030"/>
            <a:ext cx="797735" cy="803197"/>
          </a:xfrm>
          <a:prstGeom prst="rect">
            <a:avLst/>
          </a:prstGeom>
        </p:spPr>
      </p:pic>
      <p:pic>
        <p:nvPicPr>
          <p:cNvPr id="23" name="Kép 22" descr="A képen személy, tartás, autó, fekete látható&#10;&#10;Automatikusan generált leírás">
            <a:extLst>
              <a:ext uri="{FF2B5EF4-FFF2-40B4-BE49-F238E27FC236}">
                <a16:creationId xmlns:a16="http://schemas.microsoft.com/office/drawing/2014/main" id="{C27F7EE9-D775-4094-A721-D7157986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67" y="2745799"/>
            <a:ext cx="4357461" cy="23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Telemanipuláció visszajelzése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Hallgatói</a:t>
            </a:r>
            <a:r>
              <a:rPr lang="en-US" dirty="0"/>
              <a:t> </a:t>
            </a:r>
            <a:r>
              <a:rPr lang="en-US" dirty="0" err="1"/>
              <a:t>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dirty="0"/>
              <a:t>Telemanipulációs feladatok informatikai kisegítése (szimuláció írása). A képernyőn táguló-zsugorodó tárgyat kell azonos erővel fogni. Különböző visszajelzési módszerek hatékonyságának tesztelése.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VR szemüveg </a:t>
            </a:r>
            <a:r>
              <a:rPr lang="hu-HU" sz="2400" dirty="0" err="1"/>
              <a:t>implemetálás</a:t>
            </a:r>
            <a:r>
              <a:rPr lang="hu-HU" sz="2400" dirty="0"/>
              <a:t> szimulációs környezetbe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Erővisszacsatoló</a:t>
            </a:r>
            <a:r>
              <a:rPr lang="hu-HU" sz="2400" dirty="0"/>
              <a:t> rendszer fejlesztése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Szimulációs </a:t>
            </a:r>
            <a:r>
              <a:rPr lang="hu-HU" sz="2400" dirty="0" err="1"/>
              <a:t>környezt</a:t>
            </a:r>
            <a:r>
              <a:rPr lang="hu-HU" sz="2400" dirty="0"/>
              <a:t> implementálása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879510" y="5048200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8" y="5035628"/>
            <a:ext cx="797735" cy="803197"/>
          </a:xfrm>
          <a:prstGeom prst="rect">
            <a:avLst/>
          </a:prstGeom>
        </p:spPr>
      </p:pic>
      <p:pic>
        <p:nvPicPr>
          <p:cNvPr id="7" name="Kép 6" descr="A képen személy, beltéri, asztal, étel látható&#10;&#10;Automatikusan generált leírás">
            <a:extLst>
              <a:ext uri="{FF2B5EF4-FFF2-40B4-BE49-F238E27FC236}">
                <a16:creationId xmlns:a16="http://schemas.microsoft.com/office/drawing/2014/main" id="{CABC5C07-CCF6-4657-B12A-1547A402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87" y="2497460"/>
            <a:ext cx="4297869" cy="23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vezérlése EMG karszalaggal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robotot sok módon lehet vezérelni, </a:t>
            </a:r>
            <a:r>
              <a:rPr lang="hu-HU" sz="2400" dirty="0" err="1"/>
              <a:t>távirányítani</a:t>
            </a:r>
            <a:r>
              <a:rPr lang="hu-HU" sz="2400" dirty="0"/>
              <a:t>, ennek egy megoldása az izomaktivitást mérő karszalag lehet, mely vizuális kapcsolat híján is képes gesztus alapú vezérlést létrehozni. 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EMG karszalag kiválasztása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Kommunikáció kialakítása a szenzorral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Jelek előfeldolgozása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Osztályozó hálózat létrehozása, tanítása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Predikció</a:t>
            </a:r>
            <a:r>
              <a:rPr lang="hu-HU" sz="2400" dirty="0"/>
              <a:t> alapján robotvezérlés megvalósítása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188506" y="5193894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16" y="5221082"/>
            <a:ext cx="797735" cy="80319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9F9386B-2F8B-40C7-B5AB-BD9DEDB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0" y="2698016"/>
            <a:ext cx="3476767" cy="2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Szemmozgás követő szenzor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MoCap</a:t>
            </a:r>
            <a:r>
              <a:rPr lang="hu-HU" sz="2400" dirty="0"/>
              <a:t> laborral együtt működtethető egy kamerás tekintetkövető rendszer programozása mérésekhez.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MoCap</a:t>
            </a:r>
            <a:r>
              <a:rPr lang="hu-HU" sz="2400" dirty="0"/>
              <a:t> és kamera adatgyűjtésének elsajátítása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Transzformációs mátrixok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Kalibráció, </a:t>
            </a:r>
            <a:r>
              <a:rPr lang="hu-HU" sz="2400" dirty="0" err="1"/>
              <a:t>validálás</a:t>
            </a:r>
            <a:endParaRPr lang="hu-H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implementálása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8222250" y="5068536"/>
            <a:ext cx="848531" cy="809428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99" y="5071652"/>
            <a:ext cx="797735" cy="803197"/>
          </a:xfrm>
          <a:prstGeom prst="rect">
            <a:avLst/>
          </a:prstGeom>
        </p:spPr>
      </p:pic>
      <p:pic>
        <p:nvPicPr>
          <p:cNvPr id="9218" name="Picture 2" descr="Kapcsolódó kép">
            <a:extLst>
              <a:ext uri="{FF2B5EF4-FFF2-40B4-BE49-F238E27FC236}">
                <a16:creationId xmlns:a16="http://schemas.microsoft.com/office/drawing/2014/main" id="{C9B3AABA-6872-4932-8321-CF5FB9F6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99" y="2425423"/>
            <a:ext cx="3890682" cy="25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10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 </a:t>
            </a:r>
            <a:r>
              <a:rPr lang="hu-HU" dirty="0" err="1"/>
              <a:t>vs</a:t>
            </a:r>
            <a:r>
              <a:rPr lang="hu-HU" dirty="0"/>
              <a:t> robot játék létrehozása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 ember elleni játékra felkészítése egy valós, fizikai, komplex helyzetben. A játék lehet 2, vagy több személyes, stratégiai, vagy ügyességi. Pl. de nem kizárólag: Sakk, Malom, Kő-papír-olló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 és annak fontosabb stratégiáinak megismerése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Játékhoz hardware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Robot mozgásformáinak implementálása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Stratégia optimalizáló algoritmus választása és készítése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930D255-0E6C-479A-8832-AEB1FAFE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54" y="5193894"/>
            <a:ext cx="848531" cy="848531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9" y="5221082"/>
            <a:ext cx="797735" cy="803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A35E7C-913F-44CA-B328-D13A41C4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7" y="2814304"/>
            <a:ext cx="3746127" cy="22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játék látható&#10;&#10;Automatikusan generált leírás">
            <a:extLst>
              <a:ext uri="{FF2B5EF4-FFF2-40B4-BE49-F238E27FC236}">
                <a16:creationId xmlns:a16="http://schemas.microsoft.com/office/drawing/2014/main" id="{C8D181A3-403A-4E92-8760-65116146B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6" y="5200125"/>
            <a:ext cx="797734" cy="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4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Ember-robot mozgáskövetés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856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feladat során a robot mozgását az emberéhez kell igazítani egy transzformációval, majd valósidőben lekövetni azt. Ezt később telemanipulációban és dinamikus interakciókban is fel lehet használni.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Absztrakt </a:t>
            </a:r>
            <a:r>
              <a:rPr lang="hu-HU" sz="2400" dirty="0" err="1"/>
              <a:t>real-time</a:t>
            </a:r>
            <a:r>
              <a:rPr lang="hu-HU" sz="2400" dirty="0"/>
              <a:t> robotvezérlés megtanulása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Emberi mozgást lekövető rendszer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Transzformáció felírása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Részrendszerek integrációja</a:t>
            </a:r>
            <a:endParaRPr lang="hu-HU" sz="20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EAA452-FECD-4C28-8A9C-3E459591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4080" r="8257" b="9331"/>
          <a:stretch/>
        </p:blipFill>
        <p:spPr>
          <a:xfrm>
            <a:off x="7300808" y="5021124"/>
            <a:ext cx="848531" cy="80942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41A480C-AE50-48B2-B59C-F386A2E6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4" y="5026496"/>
            <a:ext cx="812329" cy="812329"/>
          </a:xfrm>
          <a:prstGeom prst="rect">
            <a:avLst/>
          </a:prstGeom>
        </p:spPr>
      </p:pic>
      <p:pic>
        <p:nvPicPr>
          <p:cNvPr id="21" name="Kép 20" descr="A képen játék, rajz látható&#10;&#10;Automatikusan generált leírás">
            <a:extLst>
              <a:ext uri="{FF2B5EF4-FFF2-40B4-BE49-F238E27FC236}">
                <a16:creationId xmlns:a16="http://schemas.microsoft.com/office/drawing/2014/main" id="{5A10D01F-C6CD-49F5-A390-B9B2858C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2" y="5035628"/>
            <a:ext cx="797735" cy="80319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05196AC-664D-47C8-B246-80913C1B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5" y="2683347"/>
            <a:ext cx="3990290" cy="2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0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F335C-0234-418A-91C1-051DA2C5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Megfogó készítése UR3e robotra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36D3CF-3C51-4CC3-8A8B-567B254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E686F3-5943-4BA6-AF39-B12ED6E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923C0-266D-4F03-B4B5-E02208CA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ED02DF9-E2E1-4203-BC78-73947255A727}"/>
              </a:ext>
            </a:extLst>
          </p:cNvPr>
          <p:cNvSpPr txBox="1"/>
          <p:nvPr/>
        </p:nvSpPr>
        <p:spPr>
          <a:xfrm>
            <a:off x="214539" y="1066800"/>
            <a:ext cx="876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 rövid leírása:</a:t>
            </a:r>
          </a:p>
          <a:p>
            <a:r>
              <a:rPr lang="hu-HU" sz="2400" dirty="0"/>
              <a:t>A robotra aktív és passzív szerszámok készítése, passzív szerszám cseréjére alkalmas mechanizmus megalkotása 3D nyomtatott elemekből.</a:t>
            </a:r>
            <a:endParaRPr lang="hu-HU" sz="20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A56848-9984-48E1-826A-4088BBBA3E67}"/>
              </a:ext>
            </a:extLst>
          </p:cNvPr>
          <p:cNvSpPr txBox="1"/>
          <p:nvPr/>
        </p:nvSpPr>
        <p:spPr>
          <a:xfrm>
            <a:off x="214539" y="2698016"/>
            <a:ext cx="47698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Részfeladatok pontokban: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Passzív elemek tervezése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Elemcserélő megalkotása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Cseremechanizmusok definiálása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Aktív megfogó tervezése, befejezése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Interface</a:t>
            </a:r>
            <a:r>
              <a:rPr lang="hu-HU" sz="2400" dirty="0"/>
              <a:t> a robothoz</a:t>
            </a:r>
            <a:endParaRPr lang="hu-HU" sz="2000" dirty="0"/>
          </a:p>
        </p:txBody>
      </p:sp>
      <p:pic>
        <p:nvPicPr>
          <p:cNvPr id="23" name="Kép 22" descr="A képen játék látható&#10;&#10;Automatikusan generált leírás">
            <a:extLst>
              <a:ext uri="{FF2B5EF4-FFF2-40B4-BE49-F238E27FC236}">
                <a16:creationId xmlns:a16="http://schemas.microsoft.com/office/drawing/2014/main" id="{4351E819-69D8-4D6A-AA50-921086815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4" y="4763578"/>
            <a:ext cx="797734" cy="803197"/>
          </a:xfrm>
          <a:prstGeom prst="rect">
            <a:avLst/>
          </a:prstGeom>
        </p:spPr>
      </p:pic>
      <p:pic>
        <p:nvPicPr>
          <p:cNvPr id="24" name="Kép 23" descr="A képen óra, rajz látható&#10;&#10;Automatikusan generált leírás">
            <a:extLst>
              <a:ext uri="{FF2B5EF4-FFF2-40B4-BE49-F238E27FC236}">
                <a16:creationId xmlns:a16="http://schemas.microsoft.com/office/drawing/2014/main" id="{E1A55ACC-951E-435F-8084-BE015C480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1" y="4757358"/>
            <a:ext cx="797734" cy="80319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9814986A-BBAC-4F24-9290-C3670411E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25" y="4757358"/>
            <a:ext cx="812329" cy="81232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AB3099B-A652-4FAC-A4E8-D115F4F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9" y="2312118"/>
            <a:ext cx="3720353" cy="24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49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676" y="0"/>
            <a:ext cx="4866342" cy="2277533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90067"/>
            <a:ext cx="3898508" cy="296793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878" y="2089682"/>
            <a:ext cx="4821469" cy="4768317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3322" y="2213126"/>
            <a:ext cx="4698025" cy="4644873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24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Kép 5" descr="A képen személy, vörös, férfi, nő látható&#10;&#10;Automatikusan generált leírás">
            <a:extLst>
              <a:ext uri="{FF2B5EF4-FFF2-40B4-BE49-F238E27FC236}">
                <a16:creationId xmlns:a16="http://schemas.microsoft.com/office/drawing/2014/main" id="{854BBDB5-5364-411F-B171-1E4EF2BDBD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1" y="4058088"/>
            <a:ext cx="3751061" cy="2799911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7DC15-480E-4908-AEAE-52D9B258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97" y="4219519"/>
            <a:ext cx="3747247" cy="1518303"/>
          </a:xfrm>
        </p:spPr>
        <p:txBody>
          <a:bodyPr>
            <a:normAutofit/>
          </a:bodyPr>
          <a:lstStyle/>
          <a:p>
            <a:r>
              <a:rPr lang="hu-HU" sz="4300" dirty="0" err="1">
                <a:solidFill>
                  <a:srgbClr val="FFFFFF"/>
                </a:solidFill>
              </a:rPr>
              <a:t>Make</a:t>
            </a:r>
            <a:r>
              <a:rPr lang="hu-HU" sz="4300" dirty="0">
                <a:solidFill>
                  <a:srgbClr val="FFFFFF"/>
                </a:solidFill>
              </a:rPr>
              <a:t> MOGI </a:t>
            </a:r>
            <a:r>
              <a:rPr lang="hu-HU" sz="4300" dirty="0" err="1">
                <a:solidFill>
                  <a:srgbClr val="FFFFFF"/>
                </a:solidFill>
              </a:rPr>
              <a:t>great</a:t>
            </a:r>
            <a:r>
              <a:rPr lang="hu-HU" sz="4300" dirty="0">
                <a:solidFill>
                  <a:srgbClr val="FFFFFF"/>
                </a:solidFill>
              </a:rPr>
              <a:t> again!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4" name="Kép 3" descr="A képen nő, áramkör, tartás, telefon látható&#10;&#10;Automatikusan generált leírás">
            <a:extLst>
              <a:ext uri="{FF2B5EF4-FFF2-40B4-BE49-F238E27FC236}">
                <a16:creationId xmlns:a16="http://schemas.microsoft.com/office/drawing/2014/main" id="{36DAE54B-9395-49D8-B444-0A77AD32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2" b="16252"/>
          <a:stretch/>
        </p:blipFill>
        <p:spPr>
          <a:xfrm>
            <a:off x="734903" y="1"/>
            <a:ext cx="4551888" cy="2129837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8DA08162-F95F-40E3-8084-0D524322064E}"/>
              </a:ext>
            </a:extLst>
          </p:cNvPr>
          <p:cNvSpPr txBox="1"/>
          <p:nvPr/>
        </p:nvSpPr>
        <p:spPr>
          <a:xfrm>
            <a:off x="5932560" y="6488668"/>
            <a:ext cx="255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i="1" dirty="0">
                <a:solidFill>
                  <a:schemeClr val="bg1"/>
                </a:solidFill>
              </a:rPr>
              <a:t>Minden jó, ha Joe a vége!</a:t>
            </a:r>
          </a:p>
        </p:txBody>
      </p:sp>
    </p:spTree>
    <p:extLst>
      <p:ext uri="{BB962C8B-B14F-4D97-AF65-F5344CB8AC3E}">
        <p14:creationId xmlns:p14="http://schemas.microsoft.com/office/powerpoint/2010/main" val="12943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B5661-9042-425A-BDC4-E92CC6D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kutatási területek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6B33A6-0EE3-48F8-AF51-CA84B56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51BA9C-410A-486B-AB0F-1893A2C6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76DD4FA-B7BB-42D7-BB7E-31453B0E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F0A50F0-B118-4904-A649-70267658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9"/>
            <a:ext cx="8777060" cy="4111918"/>
          </a:xfrm>
        </p:spPr>
        <p:txBody>
          <a:bodyPr>
            <a:normAutofit/>
          </a:bodyPr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 és módszerek fejlesztése</a:t>
            </a:r>
          </a:p>
          <a:p>
            <a:r>
              <a:rPr lang="hu-HU" dirty="0" err="1"/>
              <a:t>Spiking</a:t>
            </a:r>
            <a:r>
              <a:rPr lang="hu-HU" dirty="0"/>
              <a:t> Neurális Hálózatok (SNN) kutatása</a:t>
            </a:r>
          </a:p>
          <a:p>
            <a:r>
              <a:rPr lang="hu-HU" dirty="0"/>
              <a:t>Evolúciós, rajintelligencia alapú és egyéb optimalizációs algoritmusok</a:t>
            </a:r>
          </a:p>
          <a:p>
            <a:r>
              <a:rPr lang="hu-HU" dirty="0"/>
              <a:t>Fuzzy és szakértői rendszerek</a:t>
            </a:r>
          </a:p>
          <a:p>
            <a:r>
              <a:rPr lang="hu-HU" dirty="0" err="1"/>
              <a:t>Etorobotika</a:t>
            </a:r>
            <a:r>
              <a:rPr lang="hu-HU" dirty="0"/>
              <a:t>, ember-robot interakciók (HRI)</a:t>
            </a:r>
          </a:p>
          <a:p>
            <a:r>
              <a:rPr lang="hu-HU" dirty="0"/>
              <a:t>Robot fejlesztés</a:t>
            </a:r>
          </a:p>
          <a:p>
            <a:r>
              <a:rPr lang="hu-HU" dirty="0"/>
              <a:t>Mesterséges intelligencia robotikai alkalmazásai</a:t>
            </a:r>
          </a:p>
        </p:txBody>
      </p:sp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CA577FC0-6977-40B0-AA54-4EA10236E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" y="5260706"/>
            <a:ext cx="810674" cy="8106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7C2369-F8B9-42E3-9CD4-2AC843CF7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260706"/>
            <a:ext cx="810674" cy="812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1F21E-8848-475A-92B6-160FD541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3031020" y="5260706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A1151-F038-473B-BC36-FB242BA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40" y="5260706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78BE82C-8553-4D02-BB58-68BB47AD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t="4080" r="8257" b="9331"/>
          <a:stretch/>
        </p:blipFill>
        <p:spPr>
          <a:xfrm>
            <a:off x="5210718" y="5259138"/>
            <a:ext cx="848531" cy="80942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6926631-4AAA-4224-BDCB-66ACE620F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5" y="5259138"/>
            <a:ext cx="812329" cy="81232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35296F-D532-4096-AE42-33360EAD6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4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63" y="5252070"/>
            <a:ext cx="848531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CAAAC-4786-4A4D-B36B-6EDF682E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learning</a:t>
            </a:r>
            <a:r>
              <a:rPr lang="hu-HU" dirty="0"/>
              <a:t> alkalmazások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548C4-03A7-4D36-839B-D8A4EEFF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E5FEBBA-2291-4DD3-8497-F0CBE27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5F81D5-6707-41EC-85BA-E9983CA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CF9E6-FD66-4662-8DBA-2771B5AD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937758"/>
            <a:ext cx="5621484" cy="5068595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Több rétegű (mély) </a:t>
            </a:r>
            <a:r>
              <a:rPr lang="hu-HU" dirty="0" err="1"/>
              <a:t>perceptron</a:t>
            </a:r>
            <a:r>
              <a:rPr lang="hu-HU" dirty="0"/>
              <a:t> modellek alkalmazásai</a:t>
            </a:r>
          </a:p>
          <a:p>
            <a:r>
              <a:rPr lang="hu-HU" dirty="0"/>
              <a:t>Már ismert módszerek alapján alkalmazások fejlesztése, gyakorlati tudás gyarapítása</a:t>
            </a:r>
          </a:p>
          <a:p>
            <a:r>
              <a:rPr lang="hu-HU" dirty="0"/>
              <a:t>A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peremterületeinek tágítása kutatásokkal</a:t>
            </a:r>
          </a:p>
          <a:p>
            <a:r>
              <a:rPr lang="hu-HU" dirty="0"/>
              <a:t>Alternatívák megoldatlan problémákra</a:t>
            </a:r>
          </a:p>
          <a:p>
            <a:r>
              <a:rPr lang="hu-HU" dirty="0"/>
              <a:t>Kognitív folyamatok megértése és implementálása főként robotikai alkalmazások területén</a:t>
            </a:r>
          </a:p>
          <a:p>
            <a:r>
              <a:rPr lang="hu-HU" dirty="0" err="1"/>
              <a:t>Interdiszciplinaritás</a:t>
            </a:r>
            <a:r>
              <a:rPr lang="hu-HU" dirty="0"/>
              <a:t> a mesterséges intelligenciában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46DF6B0-E4DA-411D-BAE2-B6DBEF56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A0662C-E739-4841-81A2-E8CDE79E5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7283" r="2737" b="4917"/>
          <a:stretch/>
        </p:blipFill>
        <p:spPr bwMode="auto">
          <a:xfrm>
            <a:off x="5163905" y="3881719"/>
            <a:ext cx="3906876" cy="2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óra látható&#10;&#10;Automatikusan generált leírás">
            <a:extLst>
              <a:ext uri="{FF2B5EF4-FFF2-40B4-BE49-F238E27FC236}">
                <a16:creationId xmlns:a16="http://schemas.microsoft.com/office/drawing/2014/main" id="{1ADBF831-888C-4D6C-A516-C35DB452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07" y="1474108"/>
            <a:ext cx="3906875" cy="2407611"/>
          </a:xfrm>
          <a:prstGeom prst="rect">
            <a:avLst/>
          </a:prstGeom>
        </p:spPr>
      </p:pic>
      <p:pic>
        <p:nvPicPr>
          <p:cNvPr id="10" name="Kép 9" descr="A képen óra látható&#10;&#10;Automatikusan generált leírás">
            <a:extLst>
              <a:ext uri="{FF2B5EF4-FFF2-40B4-BE49-F238E27FC236}">
                <a16:creationId xmlns:a16="http://schemas.microsoft.com/office/drawing/2014/main" id="{5B40C093-A7B9-4785-B3A6-9951C50F8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9" y="937758"/>
            <a:ext cx="810674" cy="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64255-D7FC-4A81-B084-9F38010B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SNN kutatások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57271C-2B29-4478-B6FE-7797B43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02FE25F-ED88-4C63-AEE4-A50C29C3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1E53EA-21F1-4464-B294-333FADE9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B5F89FC-456E-4C18-9A24-FDE13E98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Harmadik generációs neurális hálózatok</a:t>
            </a:r>
          </a:p>
          <a:p>
            <a:r>
              <a:rPr lang="hu-HU" dirty="0"/>
              <a:t>Dinamikus viselkedés</a:t>
            </a:r>
          </a:p>
          <a:p>
            <a:r>
              <a:rPr lang="hu-HU" dirty="0" err="1"/>
              <a:t>Neuromorfikus</a:t>
            </a:r>
            <a:r>
              <a:rPr lang="hu-HU" dirty="0"/>
              <a:t>(</a:t>
            </a:r>
            <a:r>
              <a:rPr lang="hu-HU" dirty="0" err="1"/>
              <a:t>abb</a:t>
            </a:r>
            <a:r>
              <a:rPr lang="hu-HU" dirty="0"/>
              <a:t>)</a:t>
            </a:r>
          </a:p>
          <a:p>
            <a:r>
              <a:rPr lang="hu-HU" dirty="0"/>
              <a:t>Lebegőpontos értékek helyett</a:t>
            </a:r>
            <a:br>
              <a:rPr lang="hu-HU" dirty="0"/>
            </a:br>
            <a:r>
              <a:rPr lang="hu-HU" dirty="0"/>
              <a:t>időzítésben kódolt információ</a:t>
            </a:r>
          </a:p>
          <a:p>
            <a:r>
              <a:rPr lang="hu-HU" dirty="0"/>
              <a:t>Biztató eredmények</a:t>
            </a:r>
          </a:p>
          <a:p>
            <a:pPr lvl="1"/>
            <a:r>
              <a:rPr lang="hu-HU" dirty="0"/>
              <a:t>Konvergencia</a:t>
            </a:r>
          </a:p>
          <a:p>
            <a:pPr lvl="1"/>
            <a:r>
              <a:rPr lang="hu-HU" dirty="0"/>
              <a:t>Energiahatékonyság</a:t>
            </a:r>
          </a:p>
          <a:p>
            <a:pPr lvl="1"/>
            <a:r>
              <a:rPr lang="hu-HU" dirty="0"/>
              <a:t>Idősorok</a:t>
            </a:r>
          </a:p>
          <a:p>
            <a:r>
              <a:rPr lang="hu-HU" dirty="0"/>
              <a:t>Felfedezésre, elemzésre váró</a:t>
            </a:r>
            <a:br>
              <a:rPr lang="hu-HU" dirty="0"/>
            </a:br>
            <a:r>
              <a:rPr lang="hu-HU" dirty="0"/>
              <a:t>irányok tömkelege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0E7E5CE-A288-4B46-BE90-5995F5B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76" y="1730561"/>
            <a:ext cx="3657720" cy="20646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66B6EE-6A39-43D8-9457-5BB916B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76" y="4259300"/>
            <a:ext cx="3657720" cy="18413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261686-EB1A-4E34-91A3-D599F441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20" y="1002470"/>
            <a:ext cx="810674" cy="8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BD4E5-1036-4E6C-86E2-E9DCC56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Evolúciós és rajintelligencia kutatás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D119338-ECA6-4B35-9131-9F70672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24C184A-5BB9-4EE5-99CD-A0177E6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D9BC91C-0F82-4708-81AE-35AB02F1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A52-9C30-4AA2-BB34-72D80F0F0EED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2618CB-59B9-47A8-9327-7A029931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0" y="2821404"/>
            <a:ext cx="5836636" cy="32739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Biológiai összefüggések imitálása</a:t>
            </a:r>
          </a:p>
          <a:p>
            <a:pPr lvl="1"/>
            <a:r>
              <a:rPr lang="hu-HU" dirty="0"/>
              <a:t>Szelekció, csoportos mozgásformák</a:t>
            </a:r>
          </a:p>
          <a:p>
            <a:r>
              <a:rPr lang="hu-HU" dirty="0"/>
              <a:t>Operátorok vizsgálata</a:t>
            </a:r>
          </a:p>
          <a:p>
            <a:pPr lvl="1"/>
            <a:r>
              <a:rPr lang="hu-HU" dirty="0"/>
              <a:t>Mutációk, infekciók, </a:t>
            </a:r>
            <a:r>
              <a:rPr lang="hu-HU" dirty="0" err="1"/>
              <a:t>memetikus</a:t>
            </a:r>
            <a:r>
              <a:rPr lang="hu-HU" dirty="0"/>
              <a:t> lépések</a:t>
            </a:r>
          </a:p>
          <a:p>
            <a:r>
              <a:rPr lang="hu-HU" dirty="0"/>
              <a:t>Optimalizációs stratégiák felülvizsgálata</a:t>
            </a:r>
          </a:p>
          <a:p>
            <a:r>
              <a:rPr lang="hu-HU" dirty="0"/>
              <a:t>Vörös királynő probléma</a:t>
            </a:r>
          </a:p>
          <a:p>
            <a:r>
              <a:rPr lang="hu-HU" dirty="0"/>
              <a:t>Műszaki problémák megoldása, mikor már a gradiens is elvész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90E7844-0BB6-4DF1-9CEF-9D3C3D87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68" y="3144458"/>
            <a:ext cx="2950856" cy="29508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F4FA359-4038-449D-B5CE-A51B6DE1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2" y="941083"/>
            <a:ext cx="1586964" cy="15869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D6210E0-6AFF-46F3-94FB-FE642875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11" y="941083"/>
            <a:ext cx="1586964" cy="158696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0C2081-45C1-46E2-8EE3-4BB5E8400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3" y="941083"/>
            <a:ext cx="1586964" cy="15869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EDB439-FF0E-423B-81A3-600D0B524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941083"/>
            <a:ext cx="1586964" cy="158696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A19C13-8034-48ED-AEB0-190C964CF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9" y="941084"/>
            <a:ext cx="1586964" cy="158696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DB76A5-1C5A-437A-9EEE-1361FC77A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6"/>
          <a:stretch/>
        </p:blipFill>
        <p:spPr bwMode="auto">
          <a:xfrm>
            <a:off x="8259697" y="980458"/>
            <a:ext cx="811084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0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53A72-E315-4028-80EB-3E28F4E1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0" y="109614"/>
            <a:ext cx="8705088" cy="648755"/>
          </a:xfrm>
        </p:spPr>
        <p:txBody>
          <a:bodyPr/>
          <a:lstStyle/>
          <a:p>
            <a:r>
              <a:rPr lang="hu-HU"/>
              <a:t>Fuzzy / Szakértői rendszerek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F6BBAF-DE5A-455D-9534-75A820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594" y="6278029"/>
            <a:ext cx="2360905" cy="478367"/>
          </a:xfrm>
        </p:spPr>
        <p:txBody>
          <a:bodyPr/>
          <a:lstStyle/>
          <a:p>
            <a:pPr algn="ctr"/>
            <a:r>
              <a:rPr lang="hu-HU"/>
              <a:t>MIKRO Labor D411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E1F34BF-CA94-4DC3-85DB-77F1F0A7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718" y="6278028"/>
            <a:ext cx="5381793" cy="478367"/>
          </a:xfrm>
        </p:spPr>
        <p:txBody>
          <a:bodyPr/>
          <a:lstStyle/>
          <a:p>
            <a:r>
              <a:rPr lang="en-US"/>
              <a:t>Hallgatói Tájékoztató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CAC544-52CF-468C-9A45-B3CEA44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5731" y="6278028"/>
            <a:ext cx="625050" cy="467365"/>
          </a:xfrm>
        </p:spPr>
        <p:txBody>
          <a:bodyPr/>
          <a:lstStyle/>
          <a:p>
            <a:fld id="{B2352A52-9C30-4AA2-BB34-72D80F0F0EED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72B659C-0F2B-425C-B561-BD0D27A3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58"/>
            <a:ext cx="5155319" cy="514927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Szabályalapú rendszerek</a:t>
            </a:r>
          </a:p>
          <a:p>
            <a:r>
              <a:rPr lang="hu-HU"/>
              <a:t>Good-Old-Fashioned Artificial Intelligence</a:t>
            </a:r>
          </a:p>
          <a:p>
            <a:r>
              <a:rPr lang="hu-HU"/>
              <a:t>Emberszerű, kategorikus felfogás</a:t>
            </a:r>
          </a:p>
          <a:p>
            <a:r>
              <a:rPr lang="hu-HU"/>
              <a:t>Az eredmény zárt alakú, nem csak a „mit?” hanem a „hogyan?” kérdésre is választ kapunk</a:t>
            </a:r>
          </a:p>
          <a:p>
            <a:r>
              <a:rPr lang="hu-HU"/>
              <a:t>Nyelvi változók és non-crisp algebra</a:t>
            </a:r>
          </a:p>
          <a:p>
            <a:r>
              <a:rPr lang="hu-HU"/>
              <a:t>Neurális reprezentációk visszafejtése</a:t>
            </a:r>
          </a:p>
          <a:p>
            <a:r>
              <a:rPr lang="hu-HU"/>
              <a:t>Alkalmazások műszaki és </a:t>
            </a:r>
            <a:br>
              <a:rPr lang="hu-HU"/>
            </a:br>
            <a:r>
              <a:rPr lang="hu-HU"/>
              <a:t>humán tudományok terén</a:t>
            </a:r>
            <a:endParaRPr lang="hu-HU" dirty="0"/>
          </a:p>
        </p:txBody>
      </p:sp>
      <p:pic>
        <p:nvPicPr>
          <p:cNvPr id="10" name="Kép 9" descr="A képen szöveg, térkép látható&#10;&#10;Automatikusan generált leírás">
            <a:extLst>
              <a:ext uri="{FF2B5EF4-FFF2-40B4-BE49-F238E27FC236}">
                <a16:creationId xmlns:a16="http://schemas.microsoft.com/office/drawing/2014/main" id="{6E6D4E76-1706-4CE4-96F0-D8995B8F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36" y="1776653"/>
            <a:ext cx="3658382" cy="2412598"/>
          </a:xfrm>
          <a:prstGeom prst="rect">
            <a:avLst/>
          </a:prstGeom>
        </p:spPr>
      </p:pic>
      <p:pic>
        <p:nvPicPr>
          <p:cNvPr id="12" name="Kép 11" descr="A képen óra látható&#10;&#10;Automatikusan generált leírás">
            <a:extLst>
              <a:ext uri="{FF2B5EF4-FFF2-40B4-BE49-F238E27FC236}">
                <a16:creationId xmlns:a16="http://schemas.microsoft.com/office/drawing/2014/main" id="{6106123C-1C84-4A44-8512-409CBA52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08" y="4189252"/>
            <a:ext cx="5134274" cy="189778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3E79EC6-99BC-4EC5-B1D4-2465470E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39" y="949361"/>
            <a:ext cx="807742" cy="8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5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2163</Words>
  <Application>Microsoft Office PowerPoint</Application>
  <PresentationFormat>Diavetítés a képernyőre (4:3 oldalarány)</PresentationFormat>
  <Paragraphs>501</Paragraphs>
  <Slides>48</Slides>
  <Notes>0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Garamond</vt:lpstr>
      <vt:lpstr>Helvetica</vt:lpstr>
      <vt:lpstr>Office-téma</vt:lpstr>
      <vt:lpstr>MIKRO labor</vt:lpstr>
      <vt:lpstr>Agenda</vt:lpstr>
      <vt:lpstr>Elérhetőségek</vt:lpstr>
      <vt:lpstr>Mit tudunk ajánlani?</vt:lpstr>
      <vt:lpstr>Fő kutatási területek</vt:lpstr>
      <vt:lpstr>Deep learning alkalmazások</vt:lpstr>
      <vt:lpstr>SNN kutatások</vt:lpstr>
      <vt:lpstr>Evolúciós és rajintelligencia kutatás</vt:lpstr>
      <vt:lpstr>Fuzzy / Szakértői rendszerek</vt:lpstr>
      <vt:lpstr>Etorobotika, HRI kutatások</vt:lpstr>
      <vt:lpstr>Robot fejlesztés</vt:lpstr>
      <vt:lpstr>MI Robotikai alkalmazásai</vt:lpstr>
      <vt:lpstr>Projectek</vt:lpstr>
      <vt:lpstr>Külsős projektek</vt:lpstr>
      <vt:lpstr>Drón project</vt:lpstr>
      <vt:lpstr>Pincér robot, iSpace</vt:lpstr>
      <vt:lpstr>SAM4ROB</vt:lpstr>
      <vt:lpstr>Deep Learning</vt:lpstr>
      <vt:lpstr>Tárgyfelismerés visszavert fényből</vt:lpstr>
      <vt:lpstr>Tárgyak eltüntetése minták alapján</vt:lpstr>
      <vt:lpstr>Kapszula hálók</vt:lpstr>
      <vt:lpstr>Kaggle versenyek</vt:lpstr>
      <vt:lpstr>Más elvű neuron modellek</vt:lpstr>
      <vt:lpstr>SNN Konvolúció implementálása</vt:lpstr>
      <vt:lpstr>SNN Neuron modell kutatás</vt:lpstr>
      <vt:lpstr>SNN Struktúrák vizsgálata</vt:lpstr>
      <vt:lpstr>SNN Tanító algoritmusok</vt:lpstr>
      <vt:lpstr>SNN Más tanítási elvek</vt:lpstr>
      <vt:lpstr>SNN Idősorok vizsgálata</vt:lpstr>
      <vt:lpstr>SNN Alkalmazások</vt:lpstr>
      <vt:lpstr>Evolúciós és szabályalapú rendszerek</vt:lpstr>
      <vt:lpstr>Hyperparaméter optimalizációk</vt:lpstr>
      <vt:lpstr>Új evolúciós stratégiák, operátorok</vt:lpstr>
      <vt:lpstr>Populációszintű műveletek</vt:lpstr>
      <vt:lpstr>Affordancia képlet visszafejtés</vt:lpstr>
      <vt:lpstr>Szabályzó modellek visszafejtése</vt:lpstr>
      <vt:lpstr>Neurális háló  szabályrendszer</vt:lpstr>
      <vt:lpstr>Etorobotika</vt:lpstr>
      <vt:lpstr>Robotino fejlesztés</vt:lpstr>
      <vt:lpstr>Etorobotikai kutatások</vt:lpstr>
      <vt:lpstr>Etocar</vt:lpstr>
      <vt:lpstr>Telemanipuláció visszajelzése</vt:lpstr>
      <vt:lpstr>Robot vezérlése EMG karszalaggal</vt:lpstr>
      <vt:lpstr>Szemmozgás követő szenzor</vt:lpstr>
      <vt:lpstr>Ember vs robot játék létrehozása</vt:lpstr>
      <vt:lpstr>Ember-robot mozgáskövetés</vt:lpstr>
      <vt:lpstr>Megfogó készítése UR3e robotra</vt:lpstr>
      <vt:lpstr>Make MOGI great again!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 labor</dc:title>
  <dc:creator>Gyöngyössy Natabara Máté</dc:creator>
  <cp:lastModifiedBy>Nagy Balázs</cp:lastModifiedBy>
  <cp:revision>128</cp:revision>
  <dcterms:created xsi:type="dcterms:W3CDTF">2019-10-26T19:47:29Z</dcterms:created>
  <dcterms:modified xsi:type="dcterms:W3CDTF">2019-11-05T14:47:52Z</dcterms:modified>
</cp:coreProperties>
</file>